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2" r:id="rId20"/>
    <p:sldId id="266" r:id="rId21"/>
    <p:sldId id="267" r:id="rId22"/>
    <p:sldId id="294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95" r:id="rId31"/>
    <p:sldId id="275" r:id="rId32"/>
    <p:sldId id="276" r:id="rId33"/>
    <p:sldId id="277" r:id="rId34"/>
    <p:sldId id="278" r:id="rId35"/>
    <p:sldId id="279" r:id="rId36"/>
    <p:sldId id="296" r:id="rId3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6F53D9-677B-43B3-8479-4A9A7FEA4972}" type="doc">
      <dgm:prSet loTypeId="urn:microsoft.com/office/officeart/2005/8/layout/bProcess4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s-MX"/>
        </a:p>
      </dgm:t>
    </dgm:pt>
    <dgm:pt modelId="{1FE5229B-0104-48E7-9E6A-5D3977A4B73E}">
      <dgm:prSet phldrT="[Texto]"/>
      <dgm:spPr/>
      <dgm:t>
        <a:bodyPr/>
        <a:lstStyle/>
        <a:p>
          <a:r>
            <a:rPr lang="es-MX" dirty="0" smtClean="0"/>
            <a:t>Bolo alimenticio </a:t>
          </a:r>
          <a:endParaRPr lang="es-MX" dirty="0"/>
        </a:p>
      </dgm:t>
    </dgm:pt>
    <dgm:pt modelId="{95B5D28A-1999-4983-8451-25276ED0A257}" type="parTrans" cxnId="{E5C1FACB-C0B3-48B0-A32F-B2A7D1046B29}">
      <dgm:prSet/>
      <dgm:spPr/>
      <dgm:t>
        <a:bodyPr/>
        <a:lstStyle/>
        <a:p>
          <a:endParaRPr lang="es-MX"/>
        </a:p>
      </dgm:t>
    </dgm:pt>
    <dgm:pt modelId="{34E99FBB-8556-4993-B6C6-96ABF7EE3BA9}" type="sibTrans" cxnId="{E5C1FACB-C0B3-48B0-A32F-B2A7D1046B29}">
      <dgm:prSet/>
      <dgm:spPr/>
      <dgm:t>
        <a:bodyPr/>
        <a:lstStyle/>
        <a:p>
          <a:endParaRPr lang="es-MX"/>
        </a:p>
      </dgm:t>
    </dgm:pt>
    <dgm:pt modelId="{1D8ACC1E-1C97-4602-989E-ABCFAE11144F}">
      <dgm:prSet phldrT="[Texto]"/>
      <dgm:spPr/>
      <dgm:t>
        <a:bodyPr/>
        <a:lstStyle/>
        <a:p>
          <a:r>
            <a:rPr lang="es-MX" dirty="0" smtClean="0"/>
            <a:t>RIMM</a:t>
          </a:r>
        </a:p>
        <a:p>
          <a:r>
            <a:rPr lang="es-MX" dirty="0" smtClean="0"/>
            <a:t>V par</a:t>
          </a:r>
          <a:endParaRPr lang="es-MX" dirty="0"/>
        </a:p>
      </dgm:t>
    </dgm:pt>
    <dgm:pt modelId="{BB1E3CFD-70FF-4EA9-B376-D7F1EF3685AA}" type="parTrans" cxnId="{59BA81DF-D395-45E5-B7F9-4B04033167DA}">
      <dgm:prSet/>
      <dgm:spPr/>
      <dgm:t>
        <a:bodyPr/>
        <a:lstStyle/>
        <a:p>
          <a:endParaRPr lang="es-MX"/>
        </a:p>
      </dgm:t>
    </dgm:pt>
    <dgm:pt modelId="{BB74D15D-3157-45D1-BF8B-60BF12082553}" type="sibTrans" cxnId="{59BA81DF-D395-45E5-B7F9-4B04033167DA}">
      <dgm:prSet/>
      <dgm:spPr/>
      <dgm:t>
        <a:bodyPr/>
        <a:lstStyle/>
        <a:p>
          <a:endParaRPr lang="es-MX"/>
        </a:p>
      </dgm:t>
    </dgm:pt>
    <dgm:pt modelId="{578DE8A9-0D8B-44B0-B26B-F1B2D4C4F5CE}">
      <dgm:prSet phldrT="[Texto]"/>
      <dgm:spPr/>
      <dgm:t>
        <a:bodyPr/>
        <a:lstStyle/>
        <a:p>
          <a:r>
            <a:rPr lang="es-MX" dirty="0" smtClean="0"/>
            <a:t>Descenso de la mandíbula</a:t>
          </a:r>
          <a:endParaRPr lang="es-MX" dirty="0"/>
        </a:p>
      </dgm:t>
    </dgm:pt>
    <dgm:pt modelId="{82448266-1E7E-4A1B-AD77-FD1B02C77799}" type="parTrans" cxnId="{EA9B6593-D5A8-401A-A311-87200F9AE2D1}">
      <dgm:prSet/>
      <dgm:spPr/>
      <dgm:t>
        <a:bodyPr/>
        <a:lstStyle/>
        <a:p>
          <a:endParaRPr lang="es-MX"/>
        </a:p>
      </dgm:t>
    </dgm:pt>
    <dgm:pt modelId="{95E0EA09-44C6-4F58-9511-925C87E0FC44}" type="sibTrans" cxnId="{EA9B6593-D5A8-401A-A311-87200F9AE2D1}">
      <dgm:prSet/>
      <dgm:spPr/>
      <dgm:t>
        <a:bodyPr/>
        <a:lstStyle/>
        <a:p>
          <a:endParaRPr lang="es-MX"/>
        </a:p>
      </dgm:t>
    </dgm:pt>
    <dgm:pt modelId="{AB408C67-DD61-40C1-99F6-08EB3FA34B06}">
      <dgm:prSet phldrT="[Tex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mtClean="0"/>
            <a:t>RDMM</a:t>
          </a:r>
          <a:endParaRPr lang="es-MX" dirty="0" smtClean="0"/>
        </a:p>
      </dgm:t>
    </dgm:pt>
    <dgm:pt modelId="{642CFF27-6F26-4739-9BB7-2A77777ED6B9}" type="parTrans" cxnId="{C5475E1A-6F7E-48F0-ACBB-9FE343F94F0A}">
      <dgm:prSet/>
      <dgm:spPr/>
      <dgm:t>
        <a:bodyPr/>
        <a:lstStyle/>
        <a:p>
          <a:endParaRPr lang="es-MX"/>
        </a:p>
      </dgm:t>
    </dgm:pt>
    <dgm:pt modelId="{4F5E18C9-8AB4-45D1-B21E-B6433F858E68}" type="sibTrans" cxnId="{C5475E1A-6F7E-48F0-ACBB-9FE343F94F0A}">
      <dgm:prSet/>
      <dgm:spPr/>
      <dgm:t>
        <a:bodyPr/>
        <a:lstStyle/>
        <a:p>
          <a:endParaRPr lang="es-MX"/>
        </a:p>
      </dgm:t>
    </dgm:pt>
    <dgm:pt modelId="{F480065E-5F80-4BCB-BFD3-DEBCCA465470}">
      <dgm:prSet phldrT="[Texto]"/>
      <dgm:spPr/>
      <dgm:t>
        <a:bodyPr/>
        <a:lstStyle/>
        <a:p>
          <a:r>
            <a:rPr lang="es-MX" dirty="0" smtClean="0"/>
            <a:t>Induce:  contracción de rebote </a:t>
          </a:r>
          <a:endParaRPr lang="es-MX" dirty="0"/>
        </a:p>
      </dgm:t>
    </dgm:pt>
    <dgm:pt modelId="{B0C6015F-453E-4361-8527-CF9A3EEC4905}" type="parTrans" cxnId="{CFE00FA3-E7C2-46C0-97B9-C76B3EC633C8}">
      <dgm:prSet/>
      <dgm:spPr/>
      <dgm:t>
        <a:bodyPr/>
        <a:lstStyle/>
        <a:p>
          <a:endParaRPr lang="es-MX"/>
        </a:p>
      </dgm:t>
    </dgm:pt>
    <dgm:pt modelId="{C7623063-70EB-4C06-8F22-98E79C5596A4}" type="sibTrans" cxnId="{CFE00FA3-E7C2-46C0-97B9-C76B3EC633C8}">
      <dgm:prSet/>
      <dgm:spPr/>
      <dgm:t>
        <a:bodyPr/>
        <a:lstStyle/>
        <a:p>
          <a:endParaRPr lang="es-MX"/>
        </a:p>
      </dgm:t>
    </dgm:pt>
    <dgm:pt modelId="{F092F77A-B711-4CE6-A5CB-3276E83025A0}">
      <dgm:prSet phldrT="[Texto]"/>
      <dgm:spPr/>
      <dgm:t>
        <a:bodyPr/>
        <a:lstStyle/>
        <a:p>
          <a:r>
            <a:rPr lang="es-MX" dirty="0" smtClean="0"/>
            <a:t>Elevación de la mandíbula</a:t>
          </a:r>
          <a:endParaRPr lang="es-MX" dirty="0"/>
        </a:p>
      </dgm:t>
    </dgm:pt>
    <dgm:pt modelId="{659FC1AA-C19C-42B5-B3F1-A618A9709844}" type="parTrans" cxnId="{BE79C45C-1339-4D87-95E0-2D42BA0A8C40}">
      <dgm:prSet/>
      <dgm:spPr/>
      <dgm:t>
        <a:bodyPr/>
        <a:lstStyle/>
        <a:p>
          <a:endParaRPr lang="es-MX"/>
        </a:p>
      </dgm:t>
    </dgm:pt>
    <dgm:pt modelId="{0722D420-B905-4D0F-A47A-70284313B689}" type="sibTrans" cxnId="{BE79C45C-1339-4D87-95E0-2D42BA0A8C40}">
      <dgm:prSet/>
      <dgm:spPr/>
      <dgm:t>
        <a:bodyPr/>
        <a:lstStyle/>
        <a:p>
          <a:endParaRPr lang="es-MX"/>
        </a:p>
      </dgm:t>
    </dgm:pt>
    <dgm:pt modelId="{471C56FC-D643-41D9-A6E8-2227B9B4DC94}" type="pres">
      <dgm:prSet presAssocID="{E96F53D9-677B-43B3-8479-4A9A7FEA497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s-MX"/>
        </a:p>
      </dgm:t>
    </dgm:pt>
    <dgm:pt modelId="{0604640D-DE7E-4E4E-B4BD-2600B07CD0D0}" type="pres">
      <dgm:prSet presAssocID="{1FE5229B-0104-48E7-9E6A-5D3977A4B73E}" presName="compNode" presStyleCnt="0"/>
      <dgm:spPr/>
    </dgm:pt>
    <dgm:pt modelId="{CC44D6C5-FBCE-48D5-A869-D0F287F6DA05}" type="pres">
      <dgm:prSet presAssocID="{1FE5229B-0104-48E7-9E6A-5D3977A4B73E}" presName="dummyConnPt" presStyleCnt="0"/>
      <dgm:spPr/>
    </dgm:pt>
    <dgm:pt modelId="{85122B24-CA59-45F9-929F-89413EA76807}" type="pres">
      <dgm:prSet presAssocID="{1FE5229B-0104-48E7-9E6A-5D3977A4B73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F4EF6B6-652D-4F61-945E-281D2BA17DC5}" type="pres">
      <dgm:prSet presAssocID="{34E99FBB-8556-4993-B6C6-96ABF7EE3BA9}" presName="sibTrans" presStyleLbl="bgSibTrans2D1" presStyleIdx="0" presStyleCnt="5"/>
      <dgm:spPr/>
      <dgm:t>
        <a:bodyPr/>
        <a:lstStyle/>
        <a:p>
          <a:endParaRPr lang="es-MX"/>
        </a:p>
      </dgm:t>
    </dgm:pt>
    <dgm:pt modelId="{35F660CC-1453-4D16-A3FE-72A097343EF8}" type="pres">
      <dgm:prSet presAssocID="{1D8ACC1E-1C97-4602-989E-ABCFAE11144F}" presName="compNode" presStyleCnt="0"/>
      <dgm:spPr/>
    </dgm:pt>
    <dgm:pt modelId="{B99E56BD-B659-47C6-B774-984BB2F6B753}" type="pres">
      <dgm:prSet presAssocID="{1D8ACC1E-1C97-4602-989E-ABCFAE11144F}" presName="dummyConnPt" presStyleCnt="0"/>
      <dgm:spPr/>
    </dgm:pt>
    <dgm:pt modelId="{06A9FD17-1CD0-4906-96F2-BD7A472E6E1A}" type="pres">
      <dgm:prSet presAssocID="{1D8ACC1E-1C97-4602-989E-ABCFAE11144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417788F-0D42-49EC-9603-449642FDFB0E}" type="pres">
      <dgm:prSet presAssocID="{BB74D15D-3157-45D1-BF8B-60BF12082553}" presName="sibTrans" presStyleLbl="bgSibTrans2D1" presStyleIdx="1" presStyleCnt="5"/>
      <dgm:spPr/>
      <dgm:t>
        <a:bodyPr/>
        <a:lstStyle/>
        <a:p>
          <a:endParaRPr lang="es-MX"/>
        </a:p>
      </dgm:t>
    </dgm:pt>
    <dgm:pt modelId="{852C79D9-CB90-4B2E-AA71-A65D35DF6AE8}" type="pres">
      <dgm:prSet presAssocID="{578DE8A9-0D8B-44B0-B26B-F1B2D4C4F5CE}" presName="compNode" presStyleCnt="0"/>
      <dgm:spPr/>
    </dgm:pt>
    <dgm:pt modelId="{27AA11AD-39E0-4133-B0CE-4F1F67423936}" type="pres">
      <dgm:prSet presAssocID="{578DE8A9-0D8B-44B0-B26B-F1B2D4C4F5CE}" presName="dummyConnPt" presStyleCnt="0"/>
      <dgm:spPr/>
    </dgm:pt>
    <dgm:pt modelId="{BE4FEB64-C531-4B55-B912-9014780F5F3E}" type="pres">
      <dgm:prSet presAssocID="{578DE8A9-0D8B-44B0-B26B-F1B2D4C4F5C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5035649-C045-414E-9597-FCA970E6F9FC}" type="pres">
      <dgm:prSet presAssocID="{95E0EA09-44C6-4F58-9511-925C87E0FC44}" presName="sibTrans" presStyleLbl="bgSibTrans2D1" presStyleIdx="2" presStyleCnt="5"/>
      <dgm:spPr/>
      <dgm:t>
        <a:bodyPr/>
        <a:lstStyle/>
        <a:p>
          <a:endParaRPr lang="es-MX"/>
        </a:p>
      </dgm:t>
    </dgm:pt>
    <dgm:pt modelId="{CD1414B6-CA9F-4E87-80F2-82626436B58D}" type="pres">
      <dgm:prSet presAssocID="{AB408C67-DD61-40C1-99F6-08EB3FA34B06}" presName="compNode" presStyleCnt="0"/>
      <dgm:spPr/>
    </dgm:pt>
    <dgm:pt modelId="{3D220DC5-7FB9-4FF4-BFE1-E049A662C2E6}" type="pres">
      <dgm:prSet presAssocID="{AB408C67-DD61-40C1-99F6-08EB3FA34B06}" presName="dummyConnPt" presStyleCnt="0"/>
      <dgm:spPr/>
    </dgm:pt>
    <dgm:pt modelId="{9BD7B87C-6BFF-4DE3-A036-56B9435F3EE6}" type="pres">
      <dgm:prSet presAssocID="{AB408C67-DD61-40C1-99F6-08EB3FA34B0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18A87FA-964A-4702-B751-CA25D4526DA1}" type="pres">
      <dgm:prSet presAssocID="{4F5E18C9-8AB4-45D1-B21E-B6433F858E68}" presName="sibTrans" presStyleLbl="bgSibTrans2D1" presStyleIdx="3" presStyleCnt="5"/>
      <dgm:spPr/>
      <dgm:t>
        <a:bodyPr/>
        <a:lstStyle/>
        <a:p>
          <a:endParaRPr lang="es-MX"/>
        </a:p>
      </dgm:t>
    </dgm:pt>
    <dgm:pt modelId="{0F9C6C12-DF2F-44A3-BEEA-EE65DCFD69FD}" type="pres">
      <dgm:prSet presAssocID="{F480065E-5F80-4BCB-BFD3-DEBCCA465470}" presName="compNode" presStyleCnt="0"/>
      <dgm:spPr/>
    </dgm:pt>
    <dgm:pt modelId="{E783D764-57C8-40F2-A090-7967EA2C7179}" type="pres">
      <dgm:prSet presAssocID="{F480065E-5F80-4BCB-BFD3-DEBCCA465470}" presName="dummyConnPt" presStyleCnt="0"/>
      <dgm:spPr/>
    </dgm:pt>
    <dgm:pt modelId="{F7DF6D1E-15B6-4AED-A3E8-7FBBF5D91FAA}" type="pres">
      <dgm:prSet presAssocID="{F480065E-5F80-4BCB-BFD3-DEBCCA46547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D61599C-C09D-4D2D-8E95-CEB09DADAB58}" type="pres">
      <dgm:prSet presAssocID="{C7623063-70EB-4C06-8F22-98E79C5596A4}" presName="sibTrans" presStyleLbl="bgSibTrans2D1" presStyleIdx="4" presStyleCnt="5"/>
      <dgm:spPr/>
      <dgm:t>
        <a:bodyPr/>
        <a:lstStyle/>
        <a:p>
          <a:endParaRPr lang="es-MX"/>
        </a:p>
      </dgm:t>
    </dgm:pt>
    <dgm:pt modelId="{62B6C97C-A580-4936-9D36-004A087BB19B}" type="pres">
      <dgm:prSet presAssocID="{F092F77A-B711-4CE6-A5CB-3276E83025A0}" presName="compNode" presStyleCnt="0"/>
      <dgm:spPr/>
    </dgm:pt>
    <dgm:pt modelId="{C508E611-BD5C-4BBF-A621-50C0B80DA27F}" type="pres">
      <dgm:prSet presAssocID="{F092F77A-B711-4CE6-A5CB-3276E83025A0}" presName="dummyConnPt" presStyleCnt="0"/>
      <dgm:spPr/>
    </dgm:pt>
    <dgm:pt modelId="{75D41CC1-996F-47DC-AAA4-B85FC1748D14}" type="pres">
      <dgm:prSet presAssocID="{F092F77A-B711-4CE6-A5CB-3276E83025A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5C1FACB-C0B3-48B0-A32F-B2A7D1046B29}" srcId="{E96F53D9-677B-43B3-8479-4A9A7FEA4972}" destId="{1FE5229B-0104-48E7-9E6A-5D3977A4B73E}" srcOrd="0" destOrd="0" parTransId="{95B5D28A-1999-4983-8451-25276ED0A257}" sibTransId="{34E99FBB-8556-4993-B6C6-96ABF7EE3BA9}"/>
    <dgm:cxn modelId="{9C8649BF-FD07-470C-9A2A-DD26C713B7F8}" type="presOf" srcId="{95E0EA09-44C6-4F58-9511-925C87E0FC44}" destId="{75035649-C045-414E-9597-FCA970E6F9FC}" srcOrd="0" destOrd="0" presId="urn:microsoft.com/office/officeart/2005/8/layout/bProcess4"/>
    <dgm:cxn modelId="{D73B1C93-FFF6-467C-B0A9-93946BEDFF4B}" type="presOf" srcId="{34E99FBB-8556-4993-B6C6-96ABF7EE3BA9}" destId="{5F4EF6B6-652D-4F61-945E-281D2BA17DC5}" srcOrd="0" destOrd="0" presId="urn:microsoft.com/office/officeart/2005/8/layout/bProcess4"/>
    <dgm:cxn modelId="{59BA81DF-D395-45E5-B7F9-4B04033167DA}" srcId="{E96F53D9-677B-43B3-8479-4A9A7FEA4972}" destId="{1D8ACC1E-1C97-4602-989E-ABCFAE11144F}" srcOrd="1" destOrd="0" parTransId="{BB1E3CFD-70FF-4EA9-B376-D7F1EF3685AA}" sibTransId="{BB74D15D-3157-45D1-BF8B-60BF12082553}"/>
    <dgm:cxn modelId="{BE79C45C-1339-4D87-95E0-2D42BA0A8C40}" srcId="{E96F53D9-677B-43B3-8479-4A9A7FEA4972}" destId="{F092F77A-B711-4CE6-A5CB-3276E83025A0}" srcOrd="5" destOrd="0" parTransId="{659FC1AA-C19C-42B5-B3F1-A618A9709844}" sibTransId="{0722D420-B905-4D0F-A47A-70284313B689}"/>
    <dgm:cxn modelId="{4716166B-2A22-4C18-95B3-414A2373FDA8}" type="presOf" srcId="{1FE5229B-0104-48E7-9E6A-5D3977A4B73E}" destId="{85122B24-CA59-45F9-929F-89413EA76807}" srcOrd="0" destOrd="0" presId="urn:microsoft.com/office/officeart/2005/8/layout/bProcess4"/>
    <dgm:cxn modelId="{2A2B4C98-0B22-4E93-AF9D-2A2EA82619CE}" type="presOf" srcId="{C7623063-70EB-4C06-8F22-98E79C5596A4}" destId="{DD61599C-C09D-4D2D-8E95-CEB09DADAB58}" srcOrd="0" destOrd="0" presId="urn:microsoft.com/office/officeart/2005/8/layout/bProcess4"/>
    <dgm:cxn modelId="{6516D300-3ED0-437B-AD64-6AEEB46AD11B}" type="presOf" srcId="{E96F53D9-677B-43B3-8479-4A9A7FEA4972}" destId="{471C56FC-D643-41D9-A6E8-2227B9B4DC94}" srcOrd="0" destOrd="0" presId="urn:microsoft.com/office/officeart/2005/8/layout/bProcess4"/>
    <dgm:cxn modelId="{06586E48-EE1A-4F59-A50E-89C3B80259F4}" type="presOf" srcId="{F480065E-5F80-4BCB-BFD3-DEBCCA465470}" destId="{F7DF6D1E-15B6-4AED-A3E8-7FBBF5D91FAA}" srcOrd="0" destOrd="0" presId="urn:microsoft.com/office/officeart/2005/8/layout/bProcess4"/>
    <dgm:cxn modelId="{2D5D4910-D0B5-4AE4-BEB2-C415A77DCB2A}" type="presOf" srcId="{AB408C67-DD61-40C1-99F6-08EB3FA34B06}" destId="{9BD7B87C-6BFF-4DE3-A036-56B9435F3EE6}" srcOrd="0" destOrd="0" presId="urn:microsoft.com/office/officeart/2005/8/layout/bProcess4"/>
    <dgm:cxn modelId="{EA9B6593-D5A8-401A-A311-87200F9AE2D1}" srcId="{E96F53D9-677B-43B3-8479-4A9A7FEA4972}" destId="{578DE8A9-0D8B-44B0-B26B-F1B2D4C4F5CE}" srcOrd="2" destOrd="0" parTransId="{82448266-1E7E-4A1B-AD77-FD1B02C77799}" sibTransId="{95E0EA09-44C6-4F58-9511-925C87E0FC44}"/>
    <dgm:cxn modelId="{C5475E1A-6F7E-48F0-ACBB-9FE343F94F0A}" srcId="{E96F53D9-677B-43B3-8479-4A9A7FEA4972}" destId="{AB408C67-DD61-40C1-99F6-08EB3FA34B06}" srcOrd="3" destOrd="0" parTransId="{642CFF27-6F26-4739-9BB7-2A77777ED6B9}" sibTransId="{4F5E18C9-8AB4-45D1-B21E-B6433F858E68}"/>
    <dgm:cxn modelId="{050ED60D-0C7F-47D2-B941-41593223F9C7}" type="presOf" srcId="{BB74D15D-3157-45D1-BF8B-60BF12082553}" destId="{2417788F-0D42-49EC-9603-449642FDFB0E}" srcOrd="0" destOrd="0" presId="urn:microsoft.com/office/officeart/2005/8/layout/bProcess4"/>
    <dgm:cxn modelId="{128C3E53-DFD7-42A6-AADF-27F14C6D4A88}" type="presOf" srcId="{1D8ACC1E-1C97-4602-989E-ABCFAE11144F}" destId="{06A9FD17-1CD0-4906-96F2-BD7A472E6E1A}" srcOrd="0" destOrd="0" presId="urn:microsoft.com/office/officeart/2005/8/layout/bProcess4"/>
    <dgm:cxn modelId="{4F4EAE09-CE2D-4F8E-B12A-861A5B24F231}" type="presOf" srcId="{4F5E18C9-8AB4-45D1-B21E-B6433F858E68}" destId="{C18A87FA-964A-4702-B751-CA25D4526DA1}" srcOrd="0" destOrd="0" presId="urn:microsoft.com/office/officeart/2005/8/layout/bProcess4"/>
    <dgm:cxn modelId="{CFE00FA3-E7C2-46C0-97B9-C76B3EC633C8}" srcId="{E96F53D9-677B-43B3-8479-4A9A7FEA4972}" destId="{F480065E-5F80-4BCB-BFD3-DEBCCA465470}" srcOrd="4" destOrd="0" parTransId="{B0C6015F-453E-4361-8527-CF9A3EEC4905}" sibTransId="{C7623063-70EB-4C06-8F22-98E79C5596A4}"/>
    <dgm:cxn modelId="{471E0F5E-2E08-4940-A8BA-656C97C8A686}" type="presOf" srcId="{578DE8A9-0D8B-44B0-B26B-F1B2D4C4F5CE}" destId="{BE4FEB64-C531-4B55-B912-9014780F5F3E}" srcOrd="0" destOrd="0" presId="urn:microsoft.com/office/officeart/2005/8/layout/bProcess4"/>
    <dgm:cxn modelId="{3741774F-E792-4F5F-88C4-A125FDD40DFC}" type="presOf" srcId="{F092F77A-B711-4CE6-A5CB-3276E83025A0}" destId="{75D41CC1-996F-47DC-AAA4-B85FC1748D14}" srcOrd="0" destOrd="0" presId="urn:microsoft.com/office/officeart/2005/8/layout/bProcess4"/>
    <dgm:cxn modelId="{BD08B37B-1BA3-4A76-901D-5F5A763A63BB}" type="presParOf" srcId="{471C56FC-D643-41D9-A6E8-2227B9B4DC94}" destId="{0604640D-DE7E-4E4E-B4BD-2600B07CD0D0}" srcOrd="0" destOrd="0" presId="urn:microsoft.com/office/officeart/2005/8/layout/bProcess4"/>
    <dgm:cxn modelId="{E28FF8C0-0B1E-408C-A365-AA370C01AD98}" type="presParOf" srcId="{0604640D-DE7E-4E4E-B4BD-2600B07CD0D0}" destId="{CC44D6C5-FBCE-48D5-A869-D0F287F6DA05}" srcOrd="0" destOrd="0" presId="urn:microsoft.com/office/officeart/2005/8/layout/bProcess4"/>
    <dgm:cxn modelId="{2A741D0F-31D6-48C9-B0F0-BB4071721E6E}" type="presParOf" srcId="{0604640D-DE7E-4E4E-B4BD-2600B07CD0D0}" destId="{85122B24-CA59-45F9-929F-89413EA76807}" srcOrd="1" destOrd="0" presId="urn:microsoft.com/office/officeart/2005/8/layout/bProcess4"/>
    <dgm:cxn modelId="{BB686618-E941-4E03-8915-3FFF70274E42}" type="presParOf" srcId="{471C56FC-D643-41D9-A6E8-2227B9B4DC94}" destId="{5F4EF6B6-652D-4F61-945E-281D2BA17DC5}" srcOrd="1" destOrd="0" presId="urn:microsoft.com/office/officeart/2005/8/layout/bProcess4"/>
    <dgm:cxn modelId="{29CBFAB4-E5B5-4D11-BE30-2BAA392A8876}" type="presParOf" srcId="{471C56FC-D643-41D9-A6E8-2227B9B4DC94}" destId="{35F660CC-1453-4D16-A3FE-72A097343EF8}" srcOrd="2" destOrd="0" presId="urn:microsoft.com/office/officeart/2005/8/layout/bProcess4"/>
    <dgm:cxn modelId="{CABD5C28-606C-436B-AB5C-D92ED6FC2C1E}" type="presParOf" srcId="{35F660CC-1453-4D16-A3FE-72A097343EF8}" destId="{B99E56BD-B659-47C6-B774-984BB2F6B753}" srcOrd="0" destOrd="0" presId="urn:microsoft.com/office/officeart/2005/8/layout/bProcess4"/>
    <dgm:cxn modelId="{B6BD2D60-6696-41C2-B4B8-837B3DB7AE44}" type="presParOf" srcId="{35F660CC-1453-4D16-A3FE-72A097343EF8}" destId="{06A9FD17-1CD0-4906-96F2-BD7A472E6E1A}" srcOrd="1" destOrd="0" presId="urn:microsoft.com/office/officeart/2005/8/layout/bProcess4"/>
    <dgm:cxn modelId="{E8F9F29C-8108-4B96-8BFD-FC5C40E407E9}" type="presParOf" srcId="{471C56FC-D643-41D9-A6E8-2227B9B4DC94}" destId="{2417788F-0D42-49EC-9603-449642FDFB0E}" srcOrd="3" destOrd="0" presId="urn:microsoft.com/office/officeart/2005/8/layout/bProcess4"/>
    <dgm:cxn modelId="{51C42C2E-02BF-4726-A0DA-C6F6E1AB77AF}" type="presParOf" srcId="{471C56FC-D643-41D9-A6E8-2227B9B4DC94}" destId="{852C79D9-CB90-4B2E-AA71-A65D35DF6AE8}" srcOrd="4" destOrd="0" presId="urn:microsoft.com/office/officeart/2005/8/layout/bProcess4"/>
    <dgm:cxn modelId="{3C0A217B-C1F8-40ED-9795-FA42BD3677E2}" type="presParOf" srcId="{852C79D9-CB90-4B2E-AA71-A65D35DF6AE8}" destId="{27AA11AD-39E0-4133-B0CE-4F1F67423936}" srcOrd="0" destOrd="0" presId="urn:microsoft.com/office/officeart/2005/8/layout/bProcess4"/>
    <dgm:cxn modelId="{751FE25D-1B36-4F82-9274-D5B88690EB95}" type="presParOf" srcId="{852C79D9-CB90-4B2E-AA71-A65D35DF6AE8}" destId="{BE4FEB64-C531-4B55-B912-9014780F5F3E}" srcOrd="1" destOrd="0" presId="urn:microsoft.com/office/officeart/2005/8/layout/bProcess4"/>
    <dgm:cxn modelId="{ADFEBB53-A451-445E-BC7A-99394EA8D965}" type="presParOf" srcId="{471C56FC-D643-41D9-A6E8-2227B9B4DC94}" destId="{75035649-C045-414E-9597-FCA970E6F9FC}" srcOrd="5" destOrd="0" presId="urn:microsoft.com/office/officeart/2005/8/layout/bProcess4"/>
    <dgm:cxn modelId="{C1897769-F26A-49BA-ABB1-6F9807AB774E}" type="presParOf" srcId="{471C56FC-D643-41D9-A6E8-2227B9B4DC94}" destId="{CD1414B6-CA9F-4E87-80F2-82626436B58D}" srcOrd="6" destOrd="0" presId="urn:microsoft.com/office/officeart/2005/8/layout/bProcess4"/>
    <dgm:cxn modelId="{63299E32-2D2E-4B97-BABE-26DDA572767D}" type="presParOf" srcId="{CD1414B6-CA9F-4E87-80F2-82626436B58D}" destId="{3D220DC5-7FB9-4FF4-BFE1-E049A662C2E6}" srcOrd="0" destOrd="0" presId="urn:microsoft.com/office/officeart/2005/8/layout/bProcess4"/>
    <dgm:cxn modelId="{AA8B5E87-0CBA-4F4E-85F3-28A982B262DF}" type="presParOf" srcId="{CD1414B6-CA9F-4E87-80F2-82626436B58D}" destId="{9BD7B87C-6BFF-4DE3-A036-56B9435F3EE6}" srcOrd="1" destOrd="0" presId="urn:microsoft.com/office/officeart/2005/8/layout/bProcess4"/>
    <dgm:cxn modelId="{D1CA5FA5-8859-430D-9F12-55C8CCFB98D1}" type="presParOf" srcId="{471C56FC-D643-41D9-A6E8-2227B9B4DC94}" destId="{C18A87FA-964A-4702-B751-CA25D4526DA1}" srcOrd="7" destOrd="0" presId="urn:microsoft.com/office/officeart/2005/8/layout/bProcess4"/>
    <dgm:cxn modelId="{04AD6BCD-B7F2-498D-9147-D3C0B5FA1ED2}" type="presParOf" srcId="{471C56FC-D643-41D9-A6E8-2227B9B4DC94}" destId="{0F9C6C12-DF2F-44A3-BEEA-EE65DCFD69FD}" srcOrd="8" destOrd="0" presId="urn:microsoft.com/office/officeart/2005/8/layout/bProcess4"/>
    <dgm:cxn modelId="{744EEBA5-D944-403A-B673-1548AE709A24}" type="presParOf" srcId="{0F9C6C12-DF2F-44A3-BEEA-EE65DCFD69FD}" destId="{E783D764-57C8-40F2-A090-7967EA2C7179}" srcOrd="0" destOrd="0" presId="urn:microsoft.com/office/officeart/2005/8/layout/bProcess4"/>
    <dgm:cxn modelId="{45B83F1B-6932-45D7-8164-B6C831676282}" type="presParOf" srcId="{0F9C6C12-DF2F-44A3-BEEA-EE65DCFD69FD}" destId="{F7DF6D1E-15B6-4AED-A3E8-7FBBF5D91FAA}" srcOrd="1" destOrd="0" presId="urn:microsoft.com/office/officeart/2005/8/layout/bProcess4"/>
    <dgm:cxn modelId="{8AB0A6B4-ED0F-4737-BF1C-6B99BD80D872}" type="presParOf" srcId="{471C56FC-D643-41D9-A6E8-2227B9B4DC94}" destId="{DD61599C-C09D-4D2D-8E95-CEB09DADAB58}" srcOrd="9" destOrd="0" presId="urn:microsoft.com/office/officeart/2005/8/layout/bProcess4"/>
    <dgm:cxn modelId="{0798EBF6-E7D5-4D6D-9ADE-42259D2D01EB}" type="presParOf" srcId="{471C56FC-D643-41D9-A6E8-2227B9B4DC94}" destId="{62B6C97C-A580-4936-9D36-004A087BB19B}" srcOrd="10" destOrd="0" presId="urn:microsoft.com/office/officeart/2005/8/layout/bProcess4"/>
    <dgm:cxn modelId="{B79CBDCD-8E79-49A4-9745-BBEB23CA0B56}" type="presParOf" srcId="{62B6C97C-A580-4936-9D36-004A087BB19B}" destId="{C508E611-BD5C-4BBF-A621-50C0B80DA27F}" srcOrd="0" destOrd="0" presId="urn:microsoft.com/office/officeart/2005/8/layout/bProcess4"/>
    <dgm:cxn modelId="{FCD40AEA-F953-4DFF-8558-F5249DB4560D}" type="presParOf" srcId="{62B6C97C-A580-4936-9D36-004A087BB19B}" destId="{75D41CC1-996F-47DC-AAA4-B85FC1748D14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B89B65-5255-4F7F-9D86-93C800C7C8B1}" type="doc">
      <dgm:prSet loTypeId="urn:microsoft.com/office/officeart/2005/8/layout/equation1" loCatId="relationship" qsTypeId="urn:microsoft.com/office/officeart/2005/8/quickstyle/simple2" qsCatId="simple" csTypeId="urn:microsoft.com/office/officeart/2005/8/colors/accent1_1" csCatId="accent1" phldr="1"/>
      <dgm:spPr/>
    </dgm:pt>
    <dgm:pt modelId="{4752FAF4-B070-478A-99C5-87B49D65DE00}">
      <dgm:prSet phldrT="[Texto]"/>
      <dgm:spPr/>
      <dgm:t>
        <a:bodyPr/>
        <a:lstStyle/>
        <a:p>
          <a:r>
            <a:rPr lang="es-MX" dirty="0" smtClean="0"/>
            <a:t>Alimento </a:t>
          </a:r>
          <a:endParaRPr lang="es-MX" dirty="0"/>
        </a:p>
      </dgm:t>
    </dgm:pt>
    <dgm:pt modelId="{95C3CE9E-157B-43CD-A02E-875D42D347AB}" type="parTrans" cxnId="{128E8F53-098A-4A74-8F66-8DD6DF2A3FEF}">
      <dgm:prSet/>
      <dgm:spPr/>
      <dgm:t>
        <a:bodyPr/>
        <a:lstStyle/>
        <a:p>
          <a:endParaRPr lang="es-MX"/>
        </a:p>
      </dgm:t>
    </dgm:pt>
    <dgm:pt modelId="{0A94C7CE-34E7-49FF-B5D6-864A60D9B61E}" type="sibTrans" cxnId="{128E8F53-098A-4A74-8F66-8DD6DF2A3FEF}">
      <dgm:prSet/>
      <dgm:spPr/>
      <dgm:t>
        <a:bodyPr/>
        <a:lstStyle/>
        <a:p>
          <a:endParaRPr lang="es-MX"/>
        </a:p>
      </dgm:t>
    </dgm:pt>
    <dgm:pt modelId="{8877C4E8-18D6-4396-BE34-C402EF5DB35C}">
      <dgm:prSet phldrT="[Texto]" custT="1"/>
      <dgm:spPr/>
      <dgm:t>
        <a:bodyPr/>
        <a:lstStyle/>
        <a:p>
          <a:r>
            <a:rPr lang="es-MX" sz="2000" dirty="0" smtClean="0"/>
            <a:t>Secreciones gástricas </a:t>
          </a:r>
          <a:endParaRPr lang="es-MX" sz="2000" dirty="0"/>
        </a:p>
      </dgm:t>
    </dgm:pt>
    <dgm:pt modelId="{F6A41D5C-EE6C-4171-9884-A8CE0F35D2A2}" type="parTrans" cxnId="{F51919A2-7ED3-4826-9FE2-9FBEA0E5B61A}">
      <dgm:prSet/>
      <dgm:spPr/>
      <dgm:t>
        <a:bodyPr/>
        <a:lstStyle/>
        <a:p>
          <a:endParaRPr lang="es-MX"/>
        </a:p>
      </dgm:t>
    </dgm:pt>
    <dgm:pt modelId="{30DADE2A-AE5E-4469-B3E1-43268ABBCFB4}" type="sibTrans" cxnId="{F51919A2-7ED3-4826-9FE2-9FBEA0E5B61A}">
      <dgm:prSet/>
      <dgm:spPr/>
      <dgm:t>
        <a:bodyPr/>
        <a:lstStyle/>
        <a:p>
          <a:endParaRPr lang="es-MX"/>
        </a:p>
      </dgm:t>
    </dgm:pt>
    <dgm:pt modelId="{68255275-DE45-4CB6-AC28-D5F5A426516B}">
      <dgm:prSet phldrT="[Texto]"/>
      <dgm:spPr/>
      <dgm:t>
        <a:bodyPr/>
        <a:lstStyle/>
        <a:p>
          <a:r>
            <a:rPr lang="es-MX" dirty="0" smtClean="0"/>
            <a:t>Quimo </a:t>
          </a:r>
          <a:endParaRPr lang="es-MX" dirty="0"/>
        </a:p>
      </dgm:t>
    </dgm:pt>
    <dgm:pt modelId="{87302457-2E2E-4BC1-9966-18D1B7D90864}" type="parTrans" cxnId="{5B835D3F-23FB-4BAB-BCC8-E1CBD1B2616C}">
      <dgm:prSet/>
      <dgm:spPr/>
      <dgm:t>
        <a:bodyPr/>
        <a:lstStyle/>
        <a:p>
          <a:endParaRPr lang="es-MX"/>
        </a:p>
      </dgm:t>
    </dgm:pt>
    <dgm:pt modelId="{69114585-11D9-4968-801B-7E19B93A9FEA}" type="sibTrans" cxnId="{5B835D3F-23FB-4BAB-BCC8-E1CBD1B2616C}">
      <dgm:prSet/>
      <dgm:spPr/>
      <dgm:t>
        <a:bodyPr/>
        <a:lstStyle/>
        <a:p>
          <a:endParaRPr lang="es-MX"/>
        </a:p>
      </dgm:t>
    </dgm:pt>
    <dgm:pt modelId="{94B9BD56-FBC0-4665-A6B9-425CA7670025}" type="pres">
      <dgm:prSet presAssocID="{E5B89B65-5255-4F7F-9D86-93C800C7C8B1}" presName="linearFlow" presStyleCnt="0">
        <dgm:presLayoutVars>
          <dgm:dir/>
          <dgm:resizeHandles val="exact"/>
        </dgm:presLayoutVars>
      </dgm:prSet>
      <dgm:spPr/>
    </dgm:pt>
    <dgm:pt modelId="{169CBECD-D859-47E1-8268-0C7491D170C5}" type="pres">
      <dgm:prSet presAssocID="{4752FAF4-B070-478A-99C5-87B49D65DE0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FD09334-374C-4314-8014-2A660C828BF6}" type="pres">
      <dgm:prSet presAssocID="{0A94C7CE-34E7-49FF-B5D6-864A60D9B61E}" presName="spacerL" presStyleCnt="0"/>
      <dgm:spPr/>
    </dgm:pt>
    <dgm:pt modelId="{546FFE89-72AD-45EA-B625-27BE48FB2DC7}" type="pres">
      <dgm:prSet presAssocID="{0A94C7CE-34E7-49FF-B5D6-864A60D9B61E}" presName="sibTrans" presStyleLbl="sibTrans2D1" presStyleIdx="0" presStyleCnt="2"/>
      <dgm:spPr/>
      <dgm:t>
        <a:bodyPr/>
        <a:lstStyle/>
        <a:p>
          <a:endParaRPr lang="es-MX"/>
        </a:p>
      </dgm:t>
    </dgm:pt>
    <dgm:pt modelId="{4A49A5FC-6A38-444C-A1B7-52C0AC903481}" type="pres">
      <dgm:prSet presAssocID="{0A94C7CE-34E7-49FF-B5D6-864A60D9B61E}" presName="spacerR" presStyleCnt="0"/>
      <dgm:spPr/>
    </dgm:pt>
    <dgm:pt modelId="{D40E84A4-25F3-4D79-8171-7DB8A1D10D74}" type="pres">
      <dgm:prSet presAssocID="{8877C4E8-18D6-4396-BE34-C402EF5DB35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BA527AA-C1BA-4134-9D50-967460AC7139}" type="pres">
      <dgm:prSet presAssocID="{30DADE2A-AE5E-4469-B3E1-43268ABBCFB4}" presName="spacerL" presStyleCnt="0"/>
      <dgm:spPr/>
    </dgm:pt>
    <dgm:pt modelId="{3E9D26D9-EF40-4172-BD30-8F2165374660}" type="pres">
      <dgm:prSet presAssocID="{30DADE2A-AE5E-4469-B3E1-43268ABBCFB4}" presName="sibTrans" presStyleLbl="sibTrans2D1" presStyleIdx="1" presStyleCnt="2"/>
      <dgm:spPr/>
      <dgm:t>
        <a:bodyPr/>
        <a:lstStyle/>
        <a:p>
          <a:endParaRPr lang="es-MX"/>
        </a:p>
      </dgm:t>
    </dgm:pt>
    <dgm:pt modelId="{1D5867BB-3C28-4CAC-9168-1763CD8EC834}" type="pres">
      <dgm:prSet presAssocID="{30DADE2A-AE5E-4469-B3E1-43268ABBCFB4}" presName="spacerR" presStyleCnt="0"/>
      <dgm:spPr/>
    </dgm:pt>
    <dgm:pt modelId="{A84563DF-28EE-4A18-8B57-8B736F49465D}" type="pres">
      <dgm:prSet presAssocID="{68255275-DE45-4CB6-AC28-D5F5A426516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392BBF0-5738-4668-8A51-C554B4E5A285}" type="presOf" srcId="{8877C4E8-18D6-4396-BE34-C402EF5DB35C}" destId="{D40E84A4-25F3-4D79-8171-7DB8A1D10D74}" srcOrd="0" destOrd="0" presId="urn:microsoft.com/office/officeart/2005/8/layout/equation1"/>
    <dgm:cxn modelId="{6C7816DC-D479-45AA-A7CC-925CE8322BFC}" type="presOf" srcId="{68255275-DE45-4CB6-AC28-D5F5A426516B}" destId="{A84563DF-28EE-4A18-8B57-8B736F49465D}" srcOrd="0" destOrd="0" presId="urn:microsoft.com/office/officeart/2005/8/layout/equation1"/>
    <dgm:cxn modelId="{97DBF030-8E5A-4CE7-A54C-DAD7C2290928}" type="presOf" srcId="{E5B89B65-5255-4F7F-9D86-93C800C7C8B1}" destId="{94B9BD56-FBC0-4665-A6B9-425CA7670025}" srcOrd="0" destOrd="0" presId="urn:microsoft.com/office/officeart/2005/8/layout/equation1"/>
    <dgm:cxn modelId="{A128DA90-C790-4F05-A93A-93BA803A0ED8}" type="presOf" srcId="{4752FAF4-B070-478A-99C5-87B49D65DE00}" destId="{169CBECD-D859-47E1-8268-0C7491D170C5}" srcOrd="0" destOrd="0" presId="urn:microsoft.com/office/officeart/2005/8/layout/equation1"/>
    <dgm:cxn modelId="{E718CE1C-57E0-44E2-916F-8B4861F6BEDA}" type="presOf" srcId="{30DADE2A-AE5E-4469-B3E1-43268ABBCFB4}" destId="{3E9D26D9-EF40-4172-BD30-8F2165374660}" srcOrd="0" destOrd="0" presId="urn:microsoft.com/office/officeart/2005/8/layout/equation1"/>
    <dgm:cxn modelId="{F51919A2-7ED3-4826-9FE2-9FBEA0E5B61A}" srcId="{E5B89B65-5255-4F7F-9D86-93C800C7C8B1}" destId="{8877C4E8-18D6-4396-BE34-C402EF5DB35C}" srcOrd="1" destOrd="0" parTransId="{F6A41D5C-EE6C-4171-9884-A8CE0F35D2A2}" sibTransId="{30DADE2A-AE5E-4469-B3E1-43268ABBCFB4}"/>
    <dgm:cxn modelId="{DA9A5F4D-C5C8-42E3-B2E8-1E71AEE00346}" type="presOf" srcId="{0A94C7CE-34E7-49FF-B5D6-864A60D9B61E}" destId="{546FFE89-72AD-45EA-B625-27BE48FB2DC7}" srcOrd="0" destOrd="0" presId="urn:microsoft.com/office/officeart/2005/8/layout/equation1"/>
    <dgm:cxn modelId="{5B835D3F-23FB-4BAB-BCC8-E1CBD1B2616C}" srcId="{E5B89B65-5255-4F7F-9D86-93C800C7C8B1}" destId="{68255275-DE45-4CB6-AC28-D5F5A426516B}" srcOrd="2" destOrd="0" parTransId="{87302457-2E2E-4BC1-9966-18D1B7D90864}" sibTransId="{69114585-11D9-4968-801B-7E19B93A9FEA}"/>
    <dgm:cxn modelId="{128E8F53-098A-4A74-8F66-8DD6DF2A3FEF}" srcId="{E5B89B65-5255-4F7F-9D86-93C800C7C8B1}" destId="{4752FAF4-B070-478A-99C5-87B49D65DE00}" srcOrd="0" destOrd="0" parTransId="{95C3CE9E-157B-43CD-A02E-875D42D347AB}" sibTransId="{0A94C7CE-34E7-49FF-B5D6-864A60D9B61E}"/>
    <dgm:cxn modelId="{304D10D5-912F-4D3A-B73F-0D67295858D4}" type="presParOf" srcId="{94B9BD56-FBC0-4665-A6B9-425CA7670025}" destId="{169CBECD-D859-47E1-8268-0C7491D170C5}" srcOrd="0" destOrd="0" presId="urn:microsoft.com/office/officeart/2005/8/layout/equation1"/>
    <dgm:cxn modelId="{8E9AE448-87F1-44A9-97A1-38CB9045808A}" type="presParOf" srcId="{94B9BD56-FBC0-4665-A6B9-425CA7670025}" destId="{6FD09334-374C-4314-8014-2A660C828BF6}" srcOrd="1" destOrd="0" presId="urn:microsoft.com/office/officeart/2005/8/layout/equation1"/>
    <dgm:cxn modelId="{2478A8CD-3A61-4074-9A30-4FFB17A999FF}" type="presParOf" srcId="{94B9BD56-FBC0-4665-A6B9-425CA7670025}" destId="{546FFE89-72AD-45EA-B625-27BE48FB2DC7}" srcOrd="2" destOrd="0" presId="urn:microsoft.com/office/officeart/2005/8/layout/equation1"/>
    <dgm:cxn modelId="{B4FBB00F-820C-4C88-8D11-E648EFD4A12D}" type="presParOf" srcId="{94B9BD56-FBC0-4665-A6B9-425CA7670025}" destId="{4A49A5FC-6A38-444C-A1B7-52C0AC903481}" srcOrd="3" destOrd="0" presId="urn:microsoft.com/office/officeart/2005/8/layout/equation1"/>
    <dgm:cxn modelId="{478C20D6-B6E3-4812-848F-4CF50B3359A1}" type="presParOf" srcId="{94B9BD56-FBC0-4665-A6B9-425CA7670025}" destId="{D40E84A4-25F3-4D79-8171-7DB8A1D10D74}" srcOrd="4" destOrd="0" presId="urn:microsoft.com/office/officeart/2005/8/layout/equation1"/>
    <dgm:cxn modelId="{583C70B2-0A50-448F-859D-1A86C13ABFFD}" type="presParOf" srcId="{94B9BD56-FBC0-4665-A6B9-425CA7670025}" destId="{DBA527AA-C1BA-4134-9D50-967460AC7139}" srcOrd="5" destOrd="0" presId="urn:microsoft.com/office/officeart/2005/8/layout/equation1"/>
    <dgm:cxn modelId="{6046A3F6-4333-4092-834C-7E3AD0ABC14E}" type="presParOf" srcId="{94B9BD56-FBC0-4665-A6B9-425CA7670025}" destId="{3E9D26D9-EF40-4172-BD30-8F2165374660}" srcOrd="6" destOrd="0" presId="urn:microsoft.com/office/officeart/2005/8/layout/equation1"/>
    <dgm:cxn modelId="{116F0421-153D-42FF-A563-02A14123AB0A}" type="presParOf" srcId="{94B9BD56-FBC0-4665-A6B9-425CA7670025}" destId="{1D5867BB-3C28-4CAC-9168-1763CD8EC834}" srcOrd="7" destOrd="0" presId="urn:microsoft.com/office/officeart/2005/8/layout/equation1"/>
    <dgm:cxn modelId="{199E9025-1695-4DAE-B1A5-70F9DC85DC93}" type="presParOf" srcId="{94B9BD56-FBC0-4665-A6B9-425CA7670025}" destId="{A84563DF-28EE-4A18-8B57-8B736F49465D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4EF6B6-652D-4F61-945E-281D2BA17DC5}">
      <dsp:nvSpPr>
        <dsp:cNvPr id="0" name=""/>
        <dsp:cNvSpPr/>
      </dsp:nvSpPr>
      <dsp:spPr>
        <a:xfrm rot="5400000">
          <a:off x="1100636" y="1082776"/>
          <a:ext cx="1687132" cy="20364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5122B24-CA59-45F9-929F-89413EA76807}">
      <dsp:nvSpPr>
        <dsp:cNvPr id="0" name=""/>
        <dsp:cNvSpPr/>
      </dsp:nvSpPr>
      <dsp:spPr>
        <a:xfrm>
          <a:off x="1486727" y="3062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Bolo alimenticio </a:t>
          </a:r>
          <a:endParaRPr lang="es-MX" sz="2800" kern="1200" dirty="0"/>
        </a:p>
      </dsp:txBody>
      <dsp:txXfrm>
        <a:off x="1486727" y="3062"/>
        <a:ext cx="2262682" cy="1357609"/>
      </dsp:txXfrm>
    </dsp:sp>
    <dsp:sp modelId="{2417788F-0D42-49EC-9603-449642FDFB0E}">
      <dsp:nvSpPr>
        <dsp:cNvPr id="0" name=""/>
        <dsp:cNvSpPr/>
      </dsp:nvSpPr>
      <dsp:spPr>
        <a:xfrm rot="5400000">
          <a:off x="1100636" y="2779787"/>
          <a:ext cx="1687132" cy="20364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6A9FD17-1CD0-4906-96F2-BD7A472E6E1A}">
      <dsp:nvSpPr>
        <dsp:cNvPr id="0" name=""/>
        <dsp:cNvSpPr/>
      </dsp:nvSpPr>
      <dsp:spPr>
        <a:xfrm>
          <a:off x="1486727" y="1700074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RIMM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V par</a:t>
          </a:r>
          <a:endParaRPr lang="es-MX" sz="2800" kern="1200" dirty="0"/>
        </a:p>
      </dsp:txBody>
      <dsp:txXfrm>
        <a:off x="1486727" y="1700074"/>
        <a:ext cx="2262682" cy="1357609"/>
      </dsp:txXfrm>
    </dsp:sp>
    <dsp:sp modelId="{75035649-C045-414E-9597-FCA970E6F9FC}">
      <dsp:nvSpPr>
        <dsp:cNvPr id="0" name=""/>
        <dsp:cNvSpPr/>
      </dsp:nvSpPr>
      <dsp:spPr>
        <a:xfrm>
          <a:off x="1949142" y="3628293"/>
          <a:ext cx="2999488" cy="20364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E4FEB64-C531-4B55-B912-9014780F5F3E}">
      <dsp:nvSpPr>
        <dsp:cNvPr id="0" name=""/>
        <dsp:cNvSpPr/>
      </dsp:nvSpPr>
      <dsp:spPr>
        <a:xfrm>
          <a:off x="1486727" y="3397086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Descenso de la mandíbula</a:t>
          </a:r>
          <a:endParaRPr lang="es-MX" sz="2800" kern="1200" dirty="0"/>
        </a:p>
      </dsp:txBody>
      <dsp:txXfrm>
        <a:off x="1486727" y="3397086"/>
        <a:ext cx="2262682" cy="1357609"/>
      </dsp:txXfrm>
    </dsp:sp>
    <dsp:sp modelId="{C18A87FA-964A-4702-B751-CA25D4526DA1}">
      <dsp:nvSpPr>
        <dsp:cNvPr id="0" name=""/>
        <dsp:cNvSpPr/>
      </dsp:nvSpPr>
      <dsp:spPr>
        <a:xfrm rot="16200000">
          <a:off x="4110004" y="2779787"/>
          <a:ext cx="1687132" cy="20364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D7B87C-6BFF-4DE3-A036-56B9435F3EE6}">
      <dsp:nvSpPr>
        <dsp:cNvPr id="0" name=""/>
        <dsp:cNvSpPr/>
      </dsp:nvSpPr>
      <dsp:spPr>
        <a:xfrm>
          <a:off x="4496095" y="3397086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2800" kern="1200" smtClean="0"/>
            <a:t>RDMM</a:t>
          </a:r>
          <a:endParaRPr lang="es-MX" sz="2800" kern="1200" dirty="0" smtClean="0"/>
        </a:p>
      </dsp:txBody>
      <dsp:txXfrm>
        <a:off x="4496095" y="3397086"/>
        <a:ext cx="2262682" cy="1357609"/>
      </dsp:txXfrm>
    </dsp:sp>
    <dsp:sp modelId="{DD61599C-C09D-4D2D-8E95-CEB09DADAB58}">
      <dsp:nvSpPr>
        <dsp:cNvPr id="0" name=""/>
        <dsp:cNvSpPr/>
      </dsp:nvSpPr>
      <dsp:spPr>
        <a:xfrm rot="16200000">
          <a:off x="4110004" y="1082776"/>
          <a:ext cx="1687132" cy="20364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7DF6D1E-15B6-4AED-A3E8-7FBBF5D91FAA}">
      <dsp:nvSpPr>
        <dsp:cNvPr id="0" name=""/>
        <dsp:cNvSpPr/>
      </dsp:nvSpPr>
      <dsp:spPr>
        <a:xfrm>
          <a:off x="4496095" y="1700074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Induce:  contracción de rebote </a:t>
          </a:r>
          <a:endParaRPr lang="es-MX" sz="2800" kern="1200" dirty="0"/>
        </a:p>
      </dsp:txBody>
      <dsp:txXfrm>
        <a:off x="4496095" y="1700074"/>
        <a:ext cx="2262682" cy="1357609"/>
      </dsp:txXfrm>
    </dsp:sp>
    <dsp:sp modelId="{75D41CC1-996F-47DC-AAA4-B85FC1748D14}">
      <dsp:nvSpPr>
        <dsp:cNvPr id="0" name=""/>
        <dsp:cNvSpPr/>
      </dsp:nvSpPr>
      <dsp:spPr>
        <a:xfrm>
          <a:off x="4496095" y="3062"/>
          <a:ext cx="2262682" cy="1357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Elevación de la mandíbula</a:t>
          </a:r>
          <a:endParaRPr lang="es-MX" sz="2800" kern="1200" dirty="0"/>
        </a:p>
      </dsp:txBody>
      <dsp:txXfrm>
        <a:off x="4496095" y="3062"/>
        <a:ext cx="2262682" cy="13576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9CBECD-D859-47E1-8268-0C7491D170C5}">
      <dsp:nvSpPr>
        <dsp:cNvPr id="0" name=""/>
        <dsp:cNvSpPr/>
      </dsp:nvSpPr>
      <dsp:spPr>
        <a:xfrm>
          <a:off x="591333" y="33"/>
          <a:ext cx="1542981" cy="15429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Alimento </a:t>
          </a:r>
          <a:endParaRPr lang="es-MX" sz="2300" kern="1200" dirty="0"/>
        </a:p>
      </dsp:txBody>
      <dsp:txXfrm>
        <a:off x="591333" y="33"/>
        <a:ext cx="1542981" cy="1542981"/>
      </dsp:txXfrm>
    </dsp:sp>
    <dsp:sp modelId="{546FFE89-72AD-45EA-B625-27BE48FB2DC7}">
      <dsp:nvSpPr>
        <dsp:cNvPr id="0" name=""/>
        <dsp:cNvSpPr/>
      </dsp:nvSpPr>
      <dsp:spPr>
        <a:xfrm>
          <a:off x="2259604" y="324059"/>
          <a:ext cx="894929" cy="89492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600" kern="1200"/>
        </a:p>
      </dsp:txBody>
      <dsp:txXfrm>
        <a:off x="2259604" y="324059"/>
        <a:ext cx="894929" cy="894929"/>
      </dsp:txXfrm>
    </dsp:sp>
    <dsp:sp modelId="{D40E84A4-25F3-4D79-8171-7DB8A1D10D74}">
      <dsp:nvSpPr>
        <dsp:cNvPr id="0" name=""/>
        <dsp:cNvSpPr/>
      </dsp:nvSpPr>
      <dsp:spPr>
        <a:xfrm>
          <a:off x="3279823" y="33"/>
          <a:ext cx="1542981" cy="15429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Secreciones gástricas </a:t>
          </a:r>
          <a:endParaRPr lang="es-MX" sz="2000" kern="1200" dirty="0"/>
        </a:p>
      </dsp:txBody>
      <dsp:txXfrm>
        <a:off x="3279823" y="33"/>
        <a:ext cx="1542981" cy="1542981"/>
      </dsp:txXfrm>
    </dsp:sp>
    <dsp:sp modelId="{3E9D26D9-EF40-4172-BD30-8F2165374660}">
      <dsp:nvSpPr>
        <dsp:cNvPr id="0" name=""/>
        <dsp:cNvSpPr/>
      </dsp:nvSpPr>
      <dsp:spPr>
        <a:xfrm>
          <a:off x="4948095" y="324059"/>
          <a:ext cx="894929" cy="89492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kern="1200"/>
        </a:p>
      </dsp:txBody>
      <dsp:txXfrm>
        <a:off x="4948095" y="324059"/>
        <a:ext cx="894929" cy="894929"/>
      </dsp:txXfrm>
    </dsp:sp>
    <dsp:sp modelId="{A84563DF-28EE-4A18-8B57-8B736F49465D}">
      <dsp:nvSpPr>
        <dsp:cNvPr id="0" name=""/>
        <dsp:cNvSpPr/>
      </dsp:nvSpPr>
      <dsp:spPr>
        <a:xfrm>
          <a:off x="5968314" y="33"/>
          <a:ext cx="1542981" cy="15429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Quimo </a:t>
          </a:r>
          <a:endParaRPr lang="es-MX" sz="2300" kern="1200" dirty="0"/>
        </a:p>
      </dsp:txBody>
      <dsp:txXfrm>
        <a:off x="5968314" y="33"/>
        <a:ext cx="1542981" cy="1542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7FB9B-2E4D-41A5-963A-6A9081130B8B}" type="datetimeFigureOut">
              <a:rPr lang="es-MX" smtClean="0"/>
              <a:pPr/>
              <a:t>08/08/2014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D27D1-64C5-4006-A804-05AA766D06F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B01E0F2-A4AA-4E0B-A4FC-3F7224925347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7D6AE-9DC3-42EC-A0BC-A862D4DCC30E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8FCED91-7775-4963-80F3-8B93B50E2575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22B-68C3-453B-B2C1-162092DE3400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5485-4429-49C1-9891-D2A6DB50ECA8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1BB16AC-0F62-41EB-B98A-6D2A188A1AC1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F8E5774-701D-433D-8A5C-C5EF5F1E0126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MX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F6F2E-FE2E-48B2-8F4E-694474D4E3C9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5A17-49DA-4706-9E85-D60B709B74BD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D2599-6F1B-4DD0-BC84-3BA61C2E5EFB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7C864C1-42BB-43BF-ABC4-BB32BE1CB3F7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19B305-6ED5-4F24-AE4C-DBF444BA495E}" type="datetime1">
              <a:rPr lang="es-MX" smtClean="0"/>
              <a:pPr/>
              <a:t>08/08/2014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981EFCB-FA85-45AF-A761-CD84C43C3D5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67744" y="2852936"/>
            <a:ext cx="6477000" cy="1359602"/>
          </a:xfrm>
        </p:spPr>
        <p:txBody>
          <a:bodyPr>
            <a:normAutofit/>
          </a:bodyPr>
          <a:lstStyle/>
          <a:p>
            <a:pPr algn="r"/>
            <a:r>
              <a:rPr lang="es-MX" sz="2800" cap="none" dirty="0" smtClean="0"/>
              <a:t>PROPULSIÓN Y MEZCLA DE LOS ALIMENTOS EN EL TUBO DIGESTIVO</a:t>
            </a:r>
            <a:endParaRPr lang="es-MX" sz="28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EFCB-FA85-45AF-A761-CD84C43C3D57}" type="slidenum">
              <a:rPr lang="es-MX" smtClean="0"/>
              <a:pPr/>
              <a:t>1</a:t>
            </a:fld>
            <a:endParaRPr lang="es-MX"/>
          </a:p>
        </p:txBody>
      </p:sp>
      <p:sp>
        <p:nvSpPr>
          <p:cNvPr id="6" name="5 CuadroTexto"/>
          <p:cNvSpPr txBox="1"/>
          <p:nvPr/>
        </p:nvSpPr>
        <p:spPr>
          <a:xfrm>
            <a:off x="5868144" y="4725144"/>
            <a:ext cx="29627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i="1" dirty="0" smtClean="0"/>
              <a:t>Dr. Johnnathan Emanuel Molina</a:t>
            </a:r>
          </a:p>
          <a:p>
            <a:r>
              <a:rPr lang="es-GT" i="1" dirty="0" smtClean="0"/>
              <a:t>Médico y Cirujano</a:t>
            </a:r>
          </a:p>
          <a:p>
            <a:r>
              <a:rPr lang="es-GT" i="1" dirty="0" smtClean="0"/>
              <a:t>Fisiología Humana</a:t>
            </a:r>
            <a:endParaRPr lang="es-ES" i="1" dirty="0"/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s-GT" sz="2000" i="1" dirty="0" smtClean="0"/>
              <a:t>Universidad de San Carlos de Guatemala</a:t>
            </a:r>
            <a:endParaRPr lang="es-E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Esfínter esofágico inferior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2143116"/>
            <a:ext cx="8153400" cy="39528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MX" dirty="0" smtClean="0"/>
              <a:t>Permanece cerrada </a:t>
            </a:r>
            <a:r>
              <a:rPr lang="es-MX" dirty="0" smtClean="0">
                <a:sym typeface="Wingdings" pitchFamily="2" charset="2"/>
              </a:rPr>
              <a:t> Presión de 30 mm </a:t>
            </a:r>
            <a:r>
              <a:rPr lang="es-MX" dirty="0" err="1" smtClean="0">
                <a:sym typeface="Wingdings" pitchFamily="2" charset="2"/>
              </a:rPr>
              <a:t>Hg.</a:t>
            </a:r>
            <a:endParaRPr lang="es-MX" dirty="0" smtClean="0">
              <a:sym typeface="Wingdings" pitchFamily="2" charset="2"/>
            </a:endParaRPr>
          </a:p>
          <a:p>
            <a:pPr marL="514350" indent="-514350">
              <a:lnSpc>
                <a:spcPct val="150000"/>
              </a:lnSpc>
            </a:pPr>
            <a:r>
              <a:rPr lang="es-MX" dirty="0" smtClean="0"/>
              <a:t>Onda peristáltica </a:t>
            </a:r>
            <a:r>
              <a:rPr lang="es-MX" dirty="0" smtClean="0">
                <a:sym typeface="Wingdings" pitchFamily="2" charset="2"/>
              </a:rPr>
              <a:t> Relajación de esfínter.</a:t>
            </a:r>
          </a:p>
          <a:p>
            <a:pPr marL="514350" indent="-514350">
              <a:lnSpc>
                <a:spcPct val="150000"/>
              </a:lnSpc>
            </a:pPr>
            <a:r>
              <a:rPr lang="es-MX" dirty="0" err="1" smtClean="0">
                <a:sym typeface="Wingdings" pitchFamily="2" charset="2"/>
              </a:rPr>
              <a:t>Acalasia</a:t>
            </a:r>
            <a:r>
              <a:rPr lang="es-MX" dirty="0" smtClean="0">
                <a:sym typeface="Wingdings" pitchFamily="2" charset="2"/>
              </a:rPr>
              <a:t>: Cuando no se relaja el esfínter.</a:t>
            </a:r>
          </a:p>
          <a:p>
            <a:pPr marL="514350" indent="-514350">
              <a:lnSpc>
                <a:spcPct val="150000"/>
              </a:lnSpc>
            </a:pPr>
            <a:r>
              <a:rPr lang="es-MX" dirty="0" smtClean="0">
                <a:sym typeface="Wingdings" pitchFamily="2" charset="2"/>
              </a:rPr>
              <a:t>Esfínter: evita el reflujo de contenido gástrico.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10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Funciones motoras del estomago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MX" dirty="0" smtClean="0"/>
              <a:t>Almacenamiento.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Mezcla.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Vaciamiento.</a:t>
            </a:r>
          </a:p>
          <a:p>
            <a:pPr marL="514350" indent="-514350">
              <a:buFont typeface="+mj-lt"/>
              <a:buAutoNum type="arabicPeriod"/>
            </a:pPr>
            <a:endParaRPr lang="es-MX" dirty="0" smtClean="0"/>
          </a:p>
          <a:p>
            <a:pPr marL="514350" indent="-514350">
              <a:buFont typeface="+mj-lt"/>
              <a:buAutoNum type="arabicPeriod"/>
            </a:pPr>
            <a:endParaRPr lang="es-MX" dirty="0" smtClean="0"/>
          </a:p>
          <a:p>
            <a:pPr marL="514350" indent="-514350"/>
            <a:r>
              <a:rPr lang="es-MX" dirty="0" smtClean="0"/>
              <a:t>Porción oral.</a:t>
            </a:r>
          </a:p>
          <a:p>
            <a:pPr marL="514350" indent="-514350"/>
            <a:r>
              <a:rPr lang="es-MX" dirty="0" smtClean="0"/>
              <a:t>Porción caudal.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b="13537"/>
          <a:stretch>
            <a:fillRect/>
          </a:stretch>
        </p:blipFill>
        <p:spPr bwMode="auto">
          <a:xfrm>
            <a:off x="4716016" y="1772816"/>
            <a:ext cx="4176464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11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Función de almacén del estomago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714488"/>
            <a:ext cx="8153400" cy="4095760"/>
          </a:xfrm>
        </p:spPr>
        <p:txBody>
          <a:bodyPr>
            <a:normAutofit/>
          </a:bodyPr>
          <a:lstStyle/>
          <a:p>
            <a:pPr lvl="1"/>
            <a:r>
              <a:rPr lang="es-MX" sz="2000" dirty="0" smtClean="0"/>
              <a:t>Reflejo </a:t>
            </a:r>
            <a:r>
              <a:rPr lang="es-MX" sz="2000" dirty="0" err="1" smtClean="0"/>
              <a:t>vagal</a:t>
            </a:r>
            <a:r>
              <a:rPr lang="es-MX" sz="2000" dirty="0" smtClean="0"/>
              <a:t> por distensión gástrica.</a:t>
            </a:r>
          </a:p>
          <a:p>
            <a:endParaRPr lang="es-MX" sz="2000" dirty="0" smtClean="0"/>
          </a:p>
          <a:p>
            <a:r>
              <a:rPr lang="es-MX" sz="2000" dirty="0" smtClean="0"/>
              <a:t>Estimulado: por la entrada de alimento al estómago.</a:t>
            </a:r>
          </a:p>
          <a:p>
            <a:r>
              <a:rPr lang="es-MX" sz="2000" dirty="0" smtClean="0"/>
              <a:t>Produce: la relajación del estómago.</a:t>
            </a:r>
          </a:p>
          <a:p>
            <a:r>
              <a:rPr lang="es-MX" sz="2000" dirty="0" smtClean="0"/>
              <a:t>Limite: 0.8 – 1.5 litros.</a:t>
            </a:r>
            <a:endParaRPr lang="es-MX" sz="2000" dirty="0"/>
          </a:p>
        </p:txBody>
      </p:sp>
      <p:pic>
        <p:nvPicPr>
          <p:cNvPr id="40962" name="Picture 2" descr="http://t1.gstatic.com/images?q=tbn:ANd9GcQV_Wsi9wTlxBzE5P9hrQKkSYcl26GPg0ELgCRpzCHLwc2W22tSC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4241" y="4286256"/>
            <a:ext cx="3592601" cy="2203128"/>
          </a:xfrm>
          <a:prstGeom prst="rect">
            <a:avLst/>
          </a:prstGeom>
          <a:noFill/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12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Mezcla y propulsión del </a:t>
            </a:r>
            <a:r>
              <a:rPr lang="es-MX" dirty="0" smtClean="0"/>
              <a:t>estómago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2200" dirty="0" smtClean="0"/>
              <a:t>Glándulas gástricas </a:t>
            </a:r>
            <a:r>
              <a:rPr lang="es-MX" sz="2200" dirty="0" smtClean="0">
                <a:sym typeface="Wingdings" pitchFamily="2" charset="2"/>
              </a:rPr>
              <a:t> Jugos gástricos  Todo el cuerpo gástrico.</a:t>
            </a:r>
          </a:p>
          <a:p>
            <a:pPr algn="just"/>
            <a:r>
              <a:rPr lang="es-MX" sz="2200" dirty="0" smtClean="0">
                <a:sym typeface="Wingdings" pitchFamily="2" charset="2"/>
              </a:rPr>
              <a:t>Estómago con alimento  ondas de mezcla o constricción (ondas lentas).</a:t>
            </a:r>
          </a:p>
          <a:p>
            <a:pPr algn="just">
              <a:buNone/>
            </a:pPr>
            <a:r>
              <a:rPr lang="es-MX" sz="2200" dirty="0" smtClean="0">
                <a:sym typeface="Wingdings" pitchFamily="2" charset="2"/>
              </a:rPr>
              <a:t>-Inicia la contracción en la pared superior y media  Antro.</a:t>
            </a:r>
          </a:p>
          <a:p>
            <a:pPr algn="just">
              <a:buNone/>
            </a:pPr>
            <a:r>
              <a:rPr lang="es-MX" sz="2200" dirty="0" smtClean="0">
                <a:sym typeface="Wingdings" pitchFamily="2" charset="2"/>
              </a:rPr>
              <a:t>-Frecuencia: 1 onda/15 – 20 </a:t>
            </a:r>
            <a:r>
              <a:rPr lang="es-MX" sz="2200" dirty="0" err="1" smtClean="0">
                <a:sym typeface="Wingdings" pitchFamily="2" charset="2"/>
              </a:rPr>
              <a:t>seg</a:t>
            </a:r>
            <a:r>
              <a:rPr lang="es-MX" sz="2200" dirty="0" smtClean="0">
                <a:sym typeface="Wingdings" pitchFamily="2" charset="2"/>
              </a:rPr>
              <a:t>.</a:t>
            </a:r>
          </a:p>
          <a:p>
            <a:pPr algn="just"/>
            <a:r>
              <a:rPr lang="es-MX" sz="2200" dirty="0" smtClean="0">
                <a:sym typeface="Wingdings" pitchFamily="2" charset="2"/>
              </a:rPr>
              <a:t>Incrementa su intensidad desde el cuerpo al antro  Anillos peristálticos(espigas).</a:t>
            </a:r>
          </a:p>
          <a:p>
            <a:pPr algn="just"/>
            <a:r>
              <a:rPr lang="es-MX" sz="2200" dirty="0" smtClean="0">
                <a:sym typeface="Wingdings" pitchFamily="2" charset="2"/>
              </a:rPr>
              <a:t>Músculo pilórico se contrae  Dificulta su vaciamiento pero mejora la mezcla... retropulsión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Quimo 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612775" y="2100266"/>
          <a:ext cx="8102629" cy="1543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28662" y="4405978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2800" dirty="0" smtClean="0"/>
              <a:t>El quimo es una pasta semilíquida y turbia.</a:t>
            </a:r>
            <a:endParaRPr lang="es-MX" sz="2800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14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Contracciones de hambre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2000" dirty="0" smtClean="0"/>
              <a:t>El estómago permanece vacio durante varias horas.</a:t>
            </a:r>
          </a:p>
          <a:p>
            <a:r>
              <a:rPr lang="es-MX" sz="2000" dirty="0" smtClean="0"/>
              <a:t>Contracciones peristálticas rítmicas del cuerpo gástrico.</a:t>
            </a:r>
          </a:p>
          <a:p>
            <a:r>
              <a:rPr lang="es-MX" sz="2000" dirty="0" smtClean="0"/>
              <a:t>Se hacen mas potentes </a:t>
            </a:r>
            <a:r>
              <a:rPr lang="es-MX" sz="2000" dirty="0" smtClean="0">
                <a:sym typeface="Wingdings" pitchFamily="2" charset="2"/>
              </a:rPr>
              <a:t> Fusionan  Contracción tetánica/hambre (2 – 3 min).</a:t>
            </a:r>
          </a:p>
          <a:p>
            <a:r>
              <a:rPr lang="es-MX" sz="2000" dirty="0" smtClean="0">
                <a:sym typeface="Wingdings" pitchFamily="2" charset="2"/>
              </a:rPr>
              <a:t>Aumenta cuando las concentraciones de azúcar en sangre son bajas.</a:t>
            </a:r>
          </a:p>
          <a:p>
            <a:r>
              <a:rPr lang="es-MX" sz="2000" dirty="0" smtClean="0">
                <a:sym typeface="Wingdings" pitchFamily="2" charset="2"/>
              </a:rPr>
              <a:t>Retortijones de hambre, luego 12-24h de ayuno, duelen.</a:t>
            </a:r>
            <a:endParaRPr lang="es-MX" sz="2000" dirty="0"/>
          </a:p>
        </p:txBody>
      </p:sp>
      <p:pic>
        <p:nvPicPr>
          <p:cNvPr id="37890" name="Picture 2" descr="http://t3.gstatic.com/images?q=tbn:ANd9GcR8Uaa6Ydi4DK4WziIiUhTcppUf3e460V_VaiVZ71HJsajBdBB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300667"/>
            <a:ext cx="1835696" cy="1557333"/>
          </a:xfrm>
          <a:prstGeom prst="rect">
            <a:avLst/>
          </a:prstGeom>
          <a:noFill/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15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Vaciamiento gástrico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785926"/>
            <a:ext cx="8153400" cy="4310074"/>
          </a:xfrm>
        </p:spPr>
        <p:txBody>
          <a:bodyPr>
            <a:normAutofit/>
          </a:bodyPr>
          <a:lstStyle/>
          <a:p>
            <a:pPr lvl="1"/>
            <a:r>
              <a:rPr lang="es-MX" sz="2000" dirty="0" smtClean="0"/>
              <a:t>Bomba pilórica </a:t>
            </a:r>
          </a:p>
          <a:p>
            <a:endParaRPr lang="es-MX" sz="2000" dirty="0" smtClean="0"/>
          </a:p>
          <a:p>
            <a:r>
              <a:rPr lang="es-MX" sz="2000" dirty="0" smtClean="0"/>
              <a:t>Son contracciones peristálticas </a:t>
            </a:r>
            <a:r>
              <a:rPr lang="es-MX" sz="2000" dirty="0" err="1" smtClean="0"/>
              <a:t>antrales</a:t>
            </a:r>
            <a:r>
              <a:rPr lang="es-MX" sz="2000" dirty="0" smtClean="0"/>
              <a:t> intensas.</a:t>
            </a:r>
          </a:p>
          <a:p>
            <a:r>
              <a:rPr lang="es-MX" sz="2000" dirty="0" smtClean="0"/>
              <a:t>Contracciones de mezcla que aumentan de intensidad para vaciar el estómago.</a:t>
            </a:r>
          </a:p>
          <a:p>
            <a:r>
              <a:rPr lang="es-MX" sz="2000" dirty="0" smtClean="0"/>
              <a:t>Permanencia del alimento en el estómago estimula contracciones realmente intensas (70 cmH2O).</a:t>
            </a:r>
          </a:p>
          <a:p>
            <a:r>
              <a:rPr lang="es-MX" sz="2000" dirty="0" smtClean="0"/>
              <a:t>Mientras libera el contenido, las ondas cada vez son más superiores.</a:t>
            </a:r>
          </a:p>
          <a:p>
            <a:pPr>
              <a:buNone/>
            </a:pP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16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Misión del píloro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714488"/>
            <a:ext cx="8153400" cy="438151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MX" dirty="0" smtClean="0"/>
              <a:t>Píloro: orificio distal del estomago.</a:t>
            </a:r>
          </a:p>
          <a:p>
            <a:pPr>
              <a:lnSpc>
                <a:spcPct val="150000"/>
              </a:lnSpc>
            </a:pPr>
            <a:r>
              <a:rPr lang="es-MX" dirty="0" smtClean="0"/>
              <a:t>Presenta una ligera contracción tónica la mayor parte del tiempo.</a:t>
            </a:r>
          </a:p>
          <a:p>
            <a:pPr>
              <a:lnSpc>
                <a:spcPct val="150000"/>
              </a:lnSpc>
            </a:pPr>
            <a:r>
              <a:rPr lang="es-MX" dirty="0" smtClean="0"/>
              <a:t>Permite el paso de agua y otros líquidos.</a:t>
            </a:r>
          </a:p>
          <a:p>
            <a:pPr>
              <a:lnSpc>
                <a:spcPct val="150000"/>
              </a:lnSpc>
            </a:pPr>
            <a:r>
              <a:rPr lang="es-MX" dirty="0" smtClean="0"/>
              <a:t>Evita el paso de alimentos que no formen el quimo y consistencia líquida.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17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Factores duodenales que inhiben el vaciamiento gástrico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Cuando el volumen duodenal de quimo es excesivo se reduce o se interrumpe el vaciamiento.</a:t>
            </a:r>
          </a:p>
          <a:p>
            <a:endParaRPr lang="es-MX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071538" y="2857496"/>
          <a:ext cx="7286676" cy="3542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2428892"/>
                <a:gridCol w="2428892"/>
              </a:tblGrid>
              <a:tr h="433828">
                <a:tc gridSpan="3">
                  <a:txBody>
                    <a:bodyPr/>
                    <a:lstStyle/>
                    <a:p>
                      <a:pPr algn="ctr"/>
                      <a:r>
                        <a:rPr lang="es-MX" sz="2200" dirty="0" smtClean="0"/>
                        <a:t>Esto se da por 3 vías</a:t>
                      </a:r>
                      <a:endParaRPr lang="es-MX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29951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200" dirty="0" smtClean="0"/>
                        <a:t>Desde el duodeno al estomago a través del SN </a:t>
                      </a:r>
                      <a:r>
                        <a:rPr lang="es-MX" sz="2200" dirty="0" err="1" smtClean="0"/>
                        <a:t>mientérico</a:t>
                      </a:r>
                      <a:r>
                        <a:rPr lang="es-MX" sz="2200" dirty="0" smtClean="0"/>
                        <a:t>.</a:t>
                      </a:r>
                    </a:p>
                    <a:p>
                      <a:endParaRPr lang="es-MX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200" dirty="0" smtClean="0"/>
                        <a:t>N. extrínsecos que van a los ganglios </a:t>
                      </a:r>
                      <a:r>
                        <a:rPr lang="es-MX" sz="2200" dirty="0" err="1" smtClean="0"/>
                        <a:t>prevertebrales</a:t>
                      </a:r>
                      <a:r>
                        <a:rPr lang="es-MX" sz="2200" dirty="0" smtClean="0"/>
                        <a:t> regresando a través de las F. sinápticas inhibidoras.</a:t>
                      </a:r>
                    </a:p>
                    <a:p>
                      <a:endParaRPr lang="es-MX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200" dirty="0" smtClean="0"/>
                        <a:t>N. vagos que conducen los impulsos al tronco del encéfalo donde inhiben las señales excitadoras transmitidos por los N. vagos.</a:t>
                      </a:r>
                    </a:p>
                    <a:p>
                      <a:endParaRPr lang="es-MX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18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Regulación del vaciamiento gástrico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2143116"/>
            <a:ext cx="8153400" cy="39528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s-MX" dirty="0" smtClean="0"/>
              <a:t>Señales del estómago.</a:t>
            </a:r>
          </a:p>
          <a:p>
            <a:pPr>
              <a:lnSpc>
                <a:spcPct val="150000"/>
              </a:lnSpc>
              <a:buNone/>
            </a:pPr>
            <a:r>
              <a:rPr lang="es-MX" sz="1900" dirty="0" smtClean="0"/>
              <a:t>-La presión se mantiene casi constante</a:t>
            </a:r>
          </a:p>
          <a:p>
            <a:pPr>
              <a:lnSpc>
                <a:spcPct val="150000"/>
              </a:lnSpc>
              <a:buNone/>
            </a:pPr>
            <a:r>
              <a:rPr lang="es-MX" sz="1900" dirty="0" smtClean="0"/>
              <a:t>-La distensión produce reflejos </a:t>
            </a:r>
            <a:r>
              <a:rPr lang="es-MX" sz="1900" dirty="0" err="1" smtClean="0"/>
              <a:t>mientéricos</a:t>
            </a:r>
            <a:r>
              <a:rPr lang="es-MX" sz="1900" dirty="0" smtClean="0"/>
              <a:t> que aumenta la bomba pilórica y reduce el del píloro</a:t>
            </a:r>
          </a:p>
          <a:p>
            <a:pPr>
              <a:lnSpc>
                <a:spcPct val="150000"/>
              </a:lnSpc>
              <a:buNone/>
            </a:pPr>
            <a:r>
              <a:rPr lang="es-MX" sz="1900" dirty="0" smtClean="0"/>
              <a:t>-Gastrina aumenta la actividad de la bomba pilórica y secreciones</a:t>
            </a:r>
          </a:p>
          <a:p>
            <a:pPr>
              <a:lnSpc>
                <a:spcPct val="150000"/>
              </a:lnSpc>
            </a:pPr>
            <a:r>
              <a:rPr lang="es-MX" dirty="0" smtClean="0"/>
              <a:t>Señales del duodeno.</a:t>
            </a:r>
          </a:p>
          <a:p>
            <a:pPr lvl="1">
              <a:lnSpc>
                <a:spcPct val="150000"/>
              </a:lnSpc>
            </a:pPr>
            <a:r>
              <a:rPr lang="es-MX" dirty="0" smtClean="0"/>
              <a:t>Señales más potentes para que el quimo que llegue al ID no sea superior al que este pueda digerir o absorber.</a:t>
            </a:r>
          </a:p>
          <a:p>
            <a:pPr lvl="1">
              <a:lnSpc>
                <a:spcPct val="150000"/>
              </a:lnSpc>
            </a:pPr>
            <a:r>
              <a:rPr lang="es-MX" dirty="0" smtClean="0"/>
              <a:t>Reflejo </a:t>
            </a:r>
            <a:r>
              <a:rPr lang="es-MX" dirty="0" err="1" smtClean="0"/>
              <a:t>enterogástrico</a:t>
            </a:r>
            <a:r>
              <a:rPr lang="es-MX" dirty="0" smtClean="0"/>
              <a:t>:</a:t>
            </a:r>
          </a:p>
          <a:p>
            <a:pPr lvl="1">
              <a:lnSpc>
                <a:spcPct val="150000"/>
              </a:lnSpc>
              <a:buNone/>
            </a:pPr>
            <a:r>
              <a:rPr lang="es-MX" dirty="0" smtClean="0"/>
              <a:t>-Lo activan señales inhibitorias: Irritantes, </a:t>
            </a:r>
            <a:r>
              <a:rPr lang="es-MX" dirty="0" err="1" smtClean="0"/>
              <a:t>osmolalidad</a:t>
            </a:r>
            <a:r>
              <a:rPr lang="es-MX" dirty="0" smtClean="0"/>
              <a:t> del quimo, distensión del duodeno, acidez(debajo de 4 de pH).</a:t>
            </a:r>
          </a:p>
          <a:p>
            <a:pPr lvl="1">
              <a:lnSpc>
                <a:spcPct val="150000"/>
              </a:lnSpc>
              <a:buNone/>
            </a:pPr>
            <a:r>
              <a:rPr lang="es-MX" dirty="0" smtClean="0"/>
              <a:t>-Grasas especialmente inhiben la bomba pilórica por la CCK (potente)liberada por la mucosa del yeyuno.</a:t>
            </a:r>
          </a:p>
          <a:p>
            <a:pPr lvl="1">
              <a:buNone/>
            </a:pPr>
            <a:r>
              <a:rPr lang="es-MX" dirty="0" smtClean="0"/>
              <a:t>-Otros inhibidores liberados en el duodeno: Secretina(ácido), Péptido inhibidor gástrico(grasas y </a:t>
            </a:r>
            <a:r>
              <a:rPr lang="es-MX" dirty="0" err="1" smtClean="0"/>
              <a:t>CHO´s</a:t>
            </a:r>
            <a:r>
              <a:rPr lang="es-MX" dirty="0" smtClean="0"/>
              <a:t>)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19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Ingestión de los alimentos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142984"/>
            <a:ext cx="8153400" cy="3143272"/>
          </a:xfrm>
        </p:spPr>
        <p:txBody>
          <a:bodyPr>
            <a:normAutofit/>
          </a:bodyPr>
          <a:lstStyle/>
          <a:p>
            <a:endParaRPr lang="es-MX" sz="2400" dirty="0" smtClean="0"/>
          </a:p>
          <a:p>
            <a:endParaRPr lang="es-MX" sz="2400" dirty="0" smtClean="0"/>
          </a:p>
          <a:p>
            <a:r>
              <a:rPr lang="es-MX" sz="2400" dirty="0" smtClean="0"/>
              <a:t>Cantidad de alimento </a:t>
            </a:r>
            <a:r>
              <a:rPr lang="es-MX" sz="2400" dirty="0" smtClean="0">
                <a:sym typeface="Wingdings" pitchFamily="2" charset="2"/>
              </a:rPr>
              <a:t> Ingiere  Hambre.</a:t>
            </a:r>
          </a:p>
          <a:p>
            <a:endParaRPr lang="es-MX" sz="2400" dirty="0" smtClean="0">
              <a:sym typeface="Wingdings" pitchFamily="2" charset="2"/>
            </a:endParaRPr>
          </a:p>
          <a:p>
            <a:r>
              <a:rPr lang="es-MX" sz="2400" dirty="0" smtClean="0">
                <a:sym typeface="Wingdings" pitchFamily="2" charset="2"/>
              </a:rPr>
              <a:t>Tipo de alimento que se busca con preferencia  Apetito.</a:t>
            </a:r>
            <a:endParaRPr lang="es-MX" sz="2400" dirty="0" smtClean="0"/>
          </a:p>
        </p:txBody>
      </p:sp>
      <p:pic>
        <p:nvPicPr>
          <p:cNvPr id="16386" name="Picture 2" descr="http://t0.gstatic.com/images?q=tbn:ANd9GcTtb9wMkRtgEiljlFQazqIay3JWtQoS4rfRFNky1x3GISJDInz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572008"/>
            <a:ext cx="2428875" cy="1885950"/>
          </a:xfrm>
          <a:prstGeom prst="rect">
            <a:avLst/>
          </a:prstGeom>
          <a:noFill/>
        </p:spPr>
      </p:pic>
      <p:pic>
        <p:nvPicPr>
          <p:cNvPr id="16388" name="Picture 4" descr="http://t0.gstatic.com/images?q=tbn:ANd9GcSz-eXibiIMg45q2g8B6rznaGhm0TQpVxPa1IzV5ZwxR_KBPyM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154" y="4533920"/>
            <a:ext cx="2601714" cy="2038352"/>
          </a:xfrm>
          <a:prstGeom prst="rect">
            <a:avLst/>
          </a:prstGeom>
          <a:noFill/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Movimientos del intestino delgado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2214554"/>
            <a:ext cx="8153400" cy="388144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MX" dirty="0" smtClean="0"/>
              <a:t>Contracción de mezcla.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Contracción de propulsión.</a:t>
            </a:r>
          </a:p>
          <a:p>
            <a:pPr marL="514350" indent="-514350">
              <a:buFont typeface="+mj-lt"/>
              <a:buAutoNum type="arabicPeriod"/>
            </a:pPr>
            <a:endParaRPr lang="es-MX" dirty="0" smtClean="0"/>
          </a:p>
          <a:p>
            <a:pPr marL="514350" indent="-514350"/>
            <a:r>
              <a:rPr lang="es-MX" dirty="0" smtClean="0"/>
              <a:t>En esencia todos los movimientos producen mezcla y propulsión.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20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Contracciones de mezcla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MX" sz="2400" dirty="0" smtClean="0"/>
              <a:t>Contracciones de segmentación</a:t>
            </a:r>
          </a:p>
          <a:p>
            <a:r>
              <a:rPr lang="es-MX" sz="2400" dirty="0" smtClean="0"/>
              <a:t>Quimo </a:t>
            </a:r>
            <a:r>
              <a:rPr lang="es-MX" sz="2400" dirty="0" smtClean="0">
                <a:sym typeface="Wingdings" pitchFamily="2" charset="2"/>
              </a:rPr>
              <a:t> Distiende pared intestinal  Contracciones concéntricas localizadas  Duración &lt; 1 minuto.</a:t>
            </a:r>
          </a:p>
          <a:p>
            <a:r>
              <a:rPr lang="es-MX" sz="2400" dirty="0" smtClean="0">
                <a:sym typeface="Wingdings" pitchFamily="2" charset="2"/>
              </a:rPr>
              <a:t>Contracciones = Segmentación del intestino delgado.</a:t>
            </a:r>
          </a:p>
          <a:p>
            <a:r>
              <a:rPr lang="es-MX" sz="2400" dirty="0" smtClean="0">
                <a:sym typeface="Wingdings" pitchFamily="2" charset="2"/>
              </a:rPr>
              <a:t>Estas fragmentan el quimo dos o tres veces por minuto.</a:t>
            </a:r>
            <a:endParaRPr lang="es-MX" sz="24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21</a:t>
            </a:fld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22</a:t>
            </a:fld>
            <a:endParaRPr lang="es-MX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4400" b="18431"/>
          <a:stretch>
            <a:fillRect/>
          </a:stretch>
        </p:blipFill>
        <p:spPr bwMode="auto">
          <a:xfrm>
            <a:off x="467544" y="1700807"/>
            <a:ext cx="8136904" cy="47876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Movimientos propulsivos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785926"/>
            <a:ext cx="8153400" cy="4310074"/>
          </a:xfrm>
        </p:spPr>
        <p:txBody>
          <a:bodyPr>
            <a:normAutofit/>
          </a:bodyPr>
          <a:lstStyle/>
          <a:p>
            <a:r>
              <a:rPr lang="es-MX" sz="2000" dirty="0" smtClean="0"/>
              <a:t>Las ondas peristálticas empujan el quimo por el ID.</a:t>
            </a:r>
          </a:p>
          <a:p>
            <a:r>
              <a:rPr lang="es-MX" sz="2000" dirty="0" smtClean="0"/>
              <a:t>Presentan dirección anal de 0.5 a 2 cm/s.</a:t>
            </a:r>
          </a:p>
          <a:p>
            <a:r>
              <a:rPr lang="es-MX" sz="2000" dirty="0" smtClean="0"/>
              <a:t>Mas rápido en la parte proximal del intestino.</a:t>
            </a:r>
          </a:p>
          <a:p>
            <a:r>
              <a:rPr lang="es-MX" sz="2000" dirty="0" smtClean="0"/>
              <a:t>Son muy débiles y desaparecen a los 3 o 5 cm.</a:t>
            </a:r>
          </a:p>
          <a:p>
            <a:r>
              <a:rPr lang="es-MX" sz="2000" dirty="0" smtClean="0"/>
              <a:t>El quimo se mueve lento: 1 cm/min.</a:t>
            </a:r>
          </a:p>
          <a:p>
            <a:r>
              <a:rPr lang="es-MX" sz="2000" dirty="0" smtClean="0"/>
              <a:t>Tarda de 3 a 5 horas en llegar a la válvula ileocecal desde el píloro. 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Control del peristaltismo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857364"/>
            <a:ext cx="8153400" cy="4238636"/>
          </a:xfrm>
        </p:spPr>
        <p:txBody>
          <a:bodyPr/>
          <a:lstStyle/>
          <a:p>
            <a:r>
              <a:rPr lang="es-MX" dirty="0" smtClean="0"/>
              <a:t>La actividad peristáltica aumenta después de una comida: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Distención del duodeno.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Reflejos </a:t>
            </a:r>
            <a:r>
              <a:rPr lang="es-MX" dirty="0" err="1" smtClean="0"/>
              <a:t>gastroentéricos</a:t>
            </a:r>
            <a:r>
              <a:rPr lang="es-MX" dirty="0" smtClean="0"/>
              <a:t>.</a:t>
            </a:r>
          </a:p>
          <a:p>
            <a:pPr marL="834390" lvl="1" indent="-514350"/>
            <a:r>
              <a:rPr lang="es-MX" dirty="0" smtClean="0"/>
              <a:t>Por la distención del estomago y conducido por el plexo </a:t>
            </a:r>
            <a:r>
              <a:rPr lang="es-MX" dirty="0" err="1" smtClean="0"/>
              <a:t>mientérico</a:t>
            </a:r>
            <a:r>
              <a:rPr lang="es-MX" dirty="0" smtClean="0"/>
              <a:t> al ID.</a:t>
            </a:r>
          </a:p>
          <a:p>
            <a:pPr marL="834390" lvl="1" indent="-514350"/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24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142844" y="1857364"/>
            <a:ext cx="1857388" cy="2381248"/>
          </a:xfrm>
        </p:spPr>
        <p:txBody>
          <a:bodyPr>
            <a:normAutofit fontScale="92500" lnSpcReduction="10000"/>
          </a:bodyPr>
          <a:lstStyle/>
          <a:p>
            <a:endParaRPr lang="es-MX" dirty="0" smtClean="0"/>
          </a:p>
          <a:p>
            <a:endParaRPr lang="es-MX" dirty="0" smtClean="0"/>
          </a:p>
          <a:p>
            <a:endParaRPr lang="es-MX" dirty="0" smtClean="0"/>
          </a:p>
          <a:p>
            <a:pPr>
              <a:buNone/>
            </a:pPr>
            <a:endParaRPr lang="es-MX" dirty="0" smtClean="0"/>
          </a:p>
          <a:p>
            <a:pPr>
              <a:buNone/>
            </a:pPr>
            <a:r>
              <a:rPr lang="es-MX" dirty="0" smtClean="0"/>
              <a:t>Hormonal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143108" y="2115443"/>
            <a:ext cx="17859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Estimulan motilidad intestinal </a:t>
            </a:r>
            <a:endParaRPr lang="es-MX" sz="28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214546" y="4572008"/>
            <a:ext cx="19288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Inhiben motilidad intestinal</a:t>
            </a:r>
            <a:endParaRPr lang="es-MX" sz="2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14876" y="1714488"/>
            <a:ext cx="20002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2800" dirty="0" smtClean="0"/>
              <a:t>Gastrina </a:t>
            </a:r>
          </a:p>
          <a:p>
            <a:pPr>
              <a:buFont typeface="Arial" pitchFamily="34" charset="0"/>
              <a:buChar char="•"/>
            </a:pPr>
            <a:r>
              <a:rPr lang="es-MX" sz="2800" dirty="0" smtClean="0"/>
              <a:t>CCK</a:t>
            </a:r>
          </a:p>
          <a:p>
            <a:pPr>
              <a:buFont typeface="Arial" pitchFamily="34" charset="0"/>
              <a:buChar char="•"/>
            </a:pPr>
            <a:r>
              <a:rPr lang="es-MX" sz="2800" dirty="0" smtClean="0"/>
              <a:t>Insulina</a:t>
            </a:r>
          </a:p>
          <a:p>
            <a:pPr>
              <a:buFont typeface="Arial" pitchFamily="34" charset="0"/>
              <a:buChar char="•"/>
            </a:pPr>
            <a:r>
              <a:rPr lang="es-MX" sz="2800" dirty="0" err="1" smtClean="0"/>
              <a:t>Motilina</a:t>
            </a:r>
            <a:endParaRPr lang="es-MX" sz="2800" dirty="0" smtClean="0"/>
          </a:p>
          <a:p>
            <a:pPr>
              <a:buFont typeface="Arial" pitchFamily="34" charset="0"/>
              <a:buChar char="•"/>
            </a:pPr>
            <a:r>
              <a:rPr lang="es-MX" sz="2800" dirty="0" smtClean="0"/>
              <a:t>Serotonina </a:t>
            </a:r>
            <a:endParaRPr lang="es-MX" sz="28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6314" y="4786322"/>
            <a:ext cx="2000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2800" dirty="0" smtClean="0"/>
              <a:t>Secretina</a:t>
            </a:r>
          </a:p>
          <a:p>
            <a:pPr>
              <a:buFont typeface="Arial" pitchFamily="34" charset="0"/>
              <a:buChar char="•"/>
            </a:pPr>
            <a:r>
              <a:rPr lang="es-MX" sz="2800" dirty="0" err="1" smtClean="0"/>
              <a:t>Glucagón</a:t>
            </a:r>
            <a:r>
              <a:rPr lang="es-MX" sz="2800" dirty="0" smtClean="0"/>
              <a:t> </a:t>
            </a:r>
            <a:endParaRPr lang="es-MX" sz="2800" dirty="0"/>
          </a:p>
        </p:txBody>
      </p:sp>
      <p:sp>
        <p:nvSpPr>
          <p:cNvPr id="8" name="7 Abrir llave"/>
          <p:cNvSpPr/>
          <p:nvPr/>
        </p:nvSpPr>
        <p:spPr>
          <a:xfrm>
            <a:off x="1857356" y="1857364"/>
            <a:ext cx="428628" cy="42148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Abrir llave"/>
          <p:cNvSpPr/>
          <p:nvPr/>
        </p:nvSpPr>
        <p:spPr>
          <a:xfrm>
            <a:off x="4143372" y="1714488"/>
            <a:ext cx="642942" cy="21431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Abrir llave"/>
          <p:cNvSpPr/>
          <p:nvPr/>
        </p:nvSpPr>
        <p:spPr>
          <a:xfrm>
            <a:off x="4214810" y="4643446"/>
            <a:ext cx="428628" cy="12858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25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s-MX" dirty="0" smtClean="0"/>
              <a:t>Función de las ondas peristálticas </a:t>
            </a:r>
            <a:endParaRPr lang="es-MX" dirty="0"/>
          </a:p>
        </p:txBody>
      </p:sp>
      <p:cxnSp>
        <p:nvCxnSpPr>
          <p:cNvPr id="8" name="7 Conector recto de flecha"/>
          <p:cNvCxnSpPr/>
          <p:nvPr/>
        </p:nvCxnSpPr>
        <p:spPr>
          <a:xfrm rot="10800000" flipV="1">
            <a:off x="2214546" y="2285992"/>
            <a:ext cx="242889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785786" y="321468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Progreso del quimo </a:t>
            </a:r>
            <a:endParaRPr lang="es-MX" sz="2800" dirty="0"/>
          </a:p>
        </p:txBody>
      </p:sp>
      <p:cxnSp>
        <p:nvCxnSpPr>
          <p:cNvPr id="11" name="10 Conector recto de flecha"/>
          <p:cNvCxnSpPr/>
          <p:nvPr/>
        </p:nvCxnSpPr>
        <p:spPr>
          <a:xfrm>
            <a:off x="4714876" y="2285992"/>
            <a:ext cx="235745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5000628" y="3143248"/>
            <a:ext cx="3571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Extender el quimo por la superficie de la mucosa intestinal</a:t>
            </a:r>
            <a:endParaRPr lang="es-MX" sz="2800" dirty="0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26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Acometida peristáltica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2357430"/>
            <a:ext cx="8153400" cy="3738570"/>
          </a:xfrm>
        </p:spPr>
        <p:txBody>
          <a:bodyPr/>
          <a:lstStyle/>
          <a:p>
            <a:r>
              <a:rPr lang="es-MX" dirty="0" smtClean="0"/>
              <a:t>Se produce un peristaltismo rápido y potente.</a:t>
            </a:r>
          </a:p>
          <a:p>
            <a:r>
              <a:rPr lang="es-MX" dirty="0" smtClean="0"/>
              <a:t>Causado por irritación de la mucosa intestinal.</a:t>
            </a:r>
          </a:p>
          <a:p>
            <a:r>
              <a:rPr lang="es-MX" dirty="0" smtClean="0"/>
              <a:t>Reflejos nerviosos del SNA y del tronco encefálico.</a:t>
            </a:r>
          </a:p>
          <a:p>
            <a:r>
              <a:rPr lang="es-MX" dirty="0" smtClean="0"/>
              <a:t>Reflejos del plexo </a:t>
            </a:r>
            <a:r>
              <a:rPr lang="es-MX" dirty="0" err="1" smtClean="0"/>
              <a:t>mientérico</a:t>
            </a:r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27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err="1" smtClean="0"/>
              <a:t>Muscularis</a:t>
            </a:r>
            <a:r>
              <a:rPr lang="es-MX" dirty="0" smtClean="0"/>
              <a:t> </a:t>
            </a:r>
            <a:r>
              <a:rPr lang="es-MX" dirty="0" err="1" smtClean="0"/>
              <a:t>mucosae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857364"/>
            <a:ext cx="8153400" cy="4238636"/>
          </a:xfrm>
        </p:spPr>
        <p:txBody>
          <a:bodyPr/>
          <a:lstStyle/>
          <a:p>
            <a:r>
              <a:rPr lang="es-MX" dirty="0" smtClean="0"/>
              <a:t>Forma pliegues cortos con la mucosa intestinal </a:t>
            </a:r>
            <a:r>
              <a:rPr lang="es-MX" dirty="0" smtClean="0">
                <a:sym typeface="Wingdings" pitchFamily="2" charset="2"/>
              </a:rPr>
              <a:t> Aumento del área de contacto y absorción.</a:t>
            </a:r>
          </a:p>
          <a:p>
            <a:r>
              <a:rPr lang="es-MX" dirty="0" smtClean="0">
                <a:sym typeface="Wingdings" pitchFamily="2" charset="2"/>
              </a:rPr>
              <a:t>Algunas fibras se extienden hasta las vellosidades intestinales.</a:t>
            </a:r>
          </a:p>
          <a:p>
            <a:r>
              <a:rPr lang="es-MX" dirty="0" smtClean="0">
                <a:sym typeface="Wingdings" pitchFamily="2" charset="2"/>
              </a:rPr>
              <a:t>“ordeñan” el contenido.</a:t>
            </a:r>
          </a:p>
          <a:p>
            <a:r>
              <a:rPr lang="es-MX" dirty="0" smtClean="0"/>
              <a:t>La linfa pasa desde los quilíferos centrales hacia el sistema linfático. 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28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Formación de la válvula ileocecal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Función: evitar el reflujo del colon al intestino delgado.</a:t>
            </a:r>
          </a:p>
          <a:p>
            <a:r>
              <a:rPr lang="es-MX" dirty="0" smtClean="0"/>
              <a:t>Resiste presiones de 50 – 60 cm de H2O.</a:t>
            </a:r>
          </a:p>
          <a:p>
            <a:pPr algn="ctr"/>
            <a:endParaRPr lang="es-MX" dirty="0" smtClean="0"/>
          </a:p>
          <a:p>
            <a:pPr algn="ctr">
              <a:buNone/>
            </a:pPr>
            <a:r>
              <a:rPr lang="es-MX" u="sng" dirty="0" smtClean="0"/>
              <a:t>Esfínter ileocecal</a:t>
            </a:r>
          </a:p>
          <a:p>
            <a:r>
              <a:rPr lang="es-MX" dirty="0" smtClean="0"/>
              <a:t>Capa muscular circular previo a la válvula.</a:t>
            </a:r>
          </a:p>
          <a:p>
            <a:r>
              <a:rPr lang="es-MX" dirty="0" smtClean="0"/>
              <a:t>Reduce la velocidad de vaciado.</a:t>
            </a:r>
          </a:p>
          <a:p>
            <a:r>
              <a:rPr lang="es-MX" dirty="0" smtClean="0"/>
              <a:t>1500 – 2000 ml de quimo llegan al ciego diario.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29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Masticación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dirty="0" smtClean="0"/>
              <a:t>			-Incisivos: Acción de corte </a:t>
            </a:r>
            <a:r>
              <a:rPr lang="es-MX" dirty="0" smtClean="0">
                <a:sym typeface="Wingdings" pitchFamily="2" charset="2"/>
              </a:rPr>
              <a:t> 25 Kg.</a:t>
            </a:r>
            <a:endParaRPr lang="es-MX" dirty="0" smtClean="0"/>
          </a:p>
          <a:p>
            <a:r>
              <a:rPr lang="es-MX" dirty="0" smtClean="0"/>
              <a:t>Dientes    -Molares: Acción de triturar </a:t>
            </a:r>
            <a:r>
              <a:rPr lang="es-MX" dirty="0" smtClean="0">
                <a:sym typeface="Wingdings" pitchFamily="2" charset="2"/>
              </a:rPr>
              <a:t> 100 Kg.</a:t>
            </a:r>
          </a:p>
          <a:p>
            <a:r>
              <a:rPr lang="es-MX" dirty="0" smtClean="0">
                <a:sym typeface="Wingdings" pitchFamily="2" charset="2"/>
              </a:rPr>
              <a:t>Músculos de la masticación  V</a:t>
            </a:r>
          </a:p>
          <a:p>
            <a:r>
              <a:rPr lang="es-MX" dirty="0" smtClean="0">
                <a:sym typeface="Wingdings" pitchFamily="2" charset="2"/>
              </a:rPr>
              <a:t>Tronco del encéfalo  Movimientos masticatorios rítmicos.</a:t>
            </a:r>
          </a:p>
          <a:p>
            <a:pPr>
              <a:buNone/>
            </a:pPr>
            <a:r>
              <a:rPr lang="es-MX" dirty="0" smtClean="0">
                <a:sym typeface="Wingdings" pitchFamily="2" charset="2"/>
              </a:rPr>
              <a:t>			     -Áreas hipotalámicas </a:t>
            </a:r>
          </a:p>
          <a:p>
            <a:r>
              <a:rPr lang="es-MX" dirty="0" smtClean="0">
                <a:sym typeface="Wingdings" pitchFamily="2" charset="2"/>
              </a:rPr>
              <a:t>Estimulación   -Amígdala                      Masticación </a:t>
            </a:r>
          </a:p>
          <a:p>
            <a:pPr>
              <a:buNone/>
            </a:pPr>
            <a:r>
              <a:rPr lang="es-MX" dirty="0" smtClean="0">
                <a:sym typeface="Wingdings" pitchFamily="2" charset="2"/>
              </a:rPr>
              <a:t>			     -Áreas sensitivas de</a:t>
            </a:r>
          </a:p>
          <a:p>
            <a:pPr>
              <a:buNone/>
            </a:pPr>
            <a:r>
              <a:rPr lang="es-MX" dirty="0" smtClean="0">
                <a:sym typeface="Wingdings" pitchFamily="2" charset="2"/>
              </a:rPr>
              <a:t>			       gusto y olfato.</a:t>
            </a:r>
            <a:endParaRPr lang="es-MX" dirty="0"/>
          </a:p>
        </p:txBody>
      </p:sp>
      <p:sp>
        <p:nvSpPr>
          <p:cNvPr id="4" name="3 Abrir llave"/>
          <p:cNvSpPr/>
          <p:nvPr/>
        </p:nvSpPr>
        <p:spPr>
          <a:xfrm>
            <a:off x="2214546" y="1643050"/>
            <a:ext cx="285752" cy="9286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Abrir llave"/>
          <p:cNvSpPr/>
          <p:nvPr/>
        </p:nvSpPr>
        <p:spPr>
          <a:xfrm>
            <a:off x="2786050" y="4143380"/>
            <a:ext cx="285752" cy="19288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Cerrar llave"/>
          <p:cNvSpPr/>
          <p:nvPr/>
        </p:nvSpPr>
        <p:spPr>
          <a:xfrm>
            <a:off x="6072198" y="4143380"/>
            <a:ext cx="642942" cy="19288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076" name="Picture 4" descr="http://www.tusgifsanimados.com/gifs-imagenes/partes-del-cuerpo/dentaduras/256-teethx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279243"/>
            <a:ext cx="1357322" cy="1221591"/>
          </a:xfrm>
          <a:prstGeom prst="rect">
            <a:avLst/>
          </a:prstGeom>
          <a:noFill/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30</a:t>
            </a:fld>
            <a:endParaRPr lang="es-MX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5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Movimientos del colon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103368" cy="4495800"/>
          </a:xfrm>
        </p:spPr>
        <p:txBody>
          <a:bodyPr>
            <a:normAutofit/>
          </a:bodyPr>
          <a:lstStyle/>
          <a:p>
            <a:r>
              <a:rPr lang="es-MX" sz="2000" dirty="0" smtClean="0"/>
              <a:t>Funciones principales:</a:t>
            </a:r>
          </a:p>
          <a:p>
            <a:pPr lvl="1"/>
            <a:r>
              <a:rPr lang="es-MX" sz="2000" dirty="0" smtClean="0"/>
              <a:t>Absorber el agua y electrolitos.</a:t>
            </a:r>
          </a:p>
          <a:p>
            <a:pPr lvl="1"/>
            <a:r>
              <a:rPr lang="es-MX" sz="2000" dirty="0" smtClean="0"/>
              <a:t>Almacenar materia fecal </a:t>
            </a:r>
            <a:r>
              <a:rPr lang="es-MX" sz="2000" dirty="0" smtClean="0">
                <a:sym typeface="Wingdings" pitchFamily="2" charset="2"/>
              </a:rPr>
              <a:t> expulsión.</a:t>
            </a:r>
          </a:p>
          <a:p>
            <a:r>
              <a:rPr lang="es-MX" sz="2000" dirty="0" smtClean="0">
                <a:sym typeface="Wingdings" pitchFamily="2" charset="2"/>
              </a:rPr>
              <a:t>½ proximal  Absorción.</a:t>
            </a:r>
          </a:p>
          <a:p>
            <a:r>
              <a:rPr lang="es-MX" sz="2000" dirty="0" smtClean="0">
                <a:sym typeface="Wingdings" pitchFamily="2" charset="2"/>
              </a:rPr>
              <a:t>½ distal  Almacenamiento.</a:t>
            </a:r>
          </a:p>
          <a:p>
            <a:r>
              <a:rPr lang="es-MX" sz="2000" dirty="0" smtClean="0">
                <a:sym typeface="Wingdings" pitchFamily="2" charset="2"/>
              </a:rPr>
              <a:t>Movimientos lentos: </a:t>
            </a:r>
          </a:p>
          <a:p>
            <a:pPr lvl="1"/>
            <a:r>
              <a:rPr lang="es-MX" sz="2000" dirty="0" smtClean="0">
                <a:sym typeface="Wingdings" pitchFamily="2" charset="2"/>
              </a:rPr>
              <a:t>Propulsión </a:t>
            </a:r>
          </a:p>
          <a:p>
            <a:pPr lvl="1"/>
            <a:r>
              <a:rPr lang="es-MX" sz="2000" dirty="0" smtClean="0">
                <a:sym typeface="Wingdings" pitchFamily="2" charset="2"/>
              </a:rPr>
              <a:t>Mezcla 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b="15878"/>
          <a:stretch>
            <a:fillRect/>
          </a:stretch>
        </p:blipFill>
        <p:spPr bwMode="auto">
          <a:xfrm>
            <a:off x="4716016" y="1700808"/>
            <a:ext cx="4283968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31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Movimiento de mezcla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MX" dirty="0" smtClean="0"/>
          </a:p>
          <a:p>
            <a:pPr>
              <a:buNone/>
            </a:pPr>
            <a:r>
              <a:rPr lang="es-MX" dirty="0" smtClean="0"/>
              <a:t>				-Circulares </a:t>
            </a:r>
            <a:r>
              <a:rPr lang="es-MX" dirty="0" smtClean="0">
                <a:sym typeface="Wingdings" pitchFamily="2" charset="2"/>
              </a:rPr>
              <a:t> Oclusión</a:t>
            </a:r>
            <a:endParaRPr lang="es-MX" dirty="0" smtClean="0"/>
          </a:p>
          <a:p>
            <a:endParaRPr lang="es-MX" dirty="0" smtClean="0"/>
          </a:p>
          <a:p>
            <a:r>
              <a:rPr lang="es-MX" dirty="0" smtClean="0"/>
              <a:t>Constricciones </a:t>
            </a:r>
          </a:p>
          <a:p>
            <a:endParaRPr lang="es-MX" dirty="0" smtClean="0"/>
          </a:p>
          <a:p>
            <a:pPr>
              <a:buNone/>
            </a:pPr>
            <a:r>
              <a:rPr lang="es-MX" dirty="0" smtClean="0"/>
              <a:t>				-Longitudinales </a:t>
            </a:r>
            <a:r>
              <a:rPr lang="es-MX" dirty="0" smtClean="0">
                <a:sym typeface="Wingdings" pitchFamily="2" charset="2"/>
              </a:rPr>
              <a:t> </a:t>
            </a:r>
          </a:p>
          <a:p>
            <a:pPr>
              <a:buNone/>
            </a:pPr>
            <a:endParaRPr lang="es-MX" dirty="0" smtClean="0">
              <a:sym typeface="Wingdings" pitchFamily="2" charset="2"/>
            </a:endParaRPr>
          </a:p>
          <a:p>
            <a:r>
              <a:rPr lang="es-MX" dirty="0" smtClean="0">
                <a:sym typeface="Wingdings" pitchFamily="2" charset="2"/>
              </a:rPr>
              <a:t>Porción no estimulada  las </a:t>
            </a:r>
            <a:r>
              <a:rPr lang="es-MX" dirty="0" err="1" smtClean="0">
                <a:sym typeface="Wingdings" pitchFamily="2" charset="2"/>
              </a:rPr>
              <a:t>haustras</a:t>
            </a:r>
            <a:r>
              <a:rPr lang="es-MX" dirty="0" smtClean="0">
                <a:sym typeface="Wingdings" pitchFamily="2" charset="2"/>
              </a:rPr>
              <a:t>.</a:t>
            </a:r>
            <a:endParaRPr lang="es-MX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6143636" y="4000504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Contracción de tenias del colon</a:t>
            </a:r>
            <a:endParaRPr lang="es-MX" sz="2800" dirty="0"/>
          </a:p>
        </p:txBody>
      </p:sp>
      <p:sp>
        <p:nvSpPr>
          <p:cNvPr id="5" name="4 Abrir llave"/>
          <p:cNvSpPr/>
          <p:nvPr/>
        </p:nvSpPr>
        <p:spPr>
          <a:xfrm>
            <a:off x="3071802" y="1857364"/>
            <a:ext cx="357190" cy="32861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32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Movimientos propulsivos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686320"/>
          </a:xfrm>
        </p:spPr>
        <p:txBody>
          <a:bodyPr>
            <a:normAutofit fontScale="92500"/>
          </a:bodyPr>
          <a:lstStyle/>
          <a:p>
            <a:r>
              <a:rPr lang="es-MX" dirty="0" smtClean="0"/>
              <a:t>La mayoría ocurre en el ciego y en el colon ascendente.</a:t>
            </a:r>
          </a:p>
          <a:p>
            <a:r>
              <a:rPr lang="es-MX" dirty="0" smtClean="0"/>
              <a:t>Contracciones lentas pero persistentes.</a:t>
            </a:r>
          </a:p>
          <a:p>
            <a:r>
              <a:rPr lang="es-MX" dirty="0" smtClean="0"/>
              <a:t>8 a 15 horas </a:t>
            </a:r>
            <a:r>
              <a:rPr lang="es-MX" dirty="0" smtClean="0">
                <a:sym typeface="Wingdings" pitchFamily="2" charset="2"/>
              </a:rPr>
              <a:t> para movilizar desde la V. ileocecal hasta el colon.</a:t>
            </a:r>
          </a:p>
          <a:p>
            <a:pPr>
              <a:buNone/>
            </a:pPr>
            <a:endParaRPr lang="es-MX" dirty="0" smtClean="0"/>
          </a:p>
          <a:p>
            <a:r>
              <a:rPr lang="es-MX" dirty="0" smtClean="0"/>
              <a:t>Movimiento de masa:</a:t>
            </a:r>
          </a:p>
          <a:p>
            <a:pPr lvl="1"/>
            <a:r>
              <a:rPr lang="es-MX" dirty="0" smtClean="0"/>
              <a:t>Aparecen anillos de constricción.</a:t>
            </a:r>
          </a:p>
          <a:p>
            <a:pPr lvl="1"/>
            <a:r>
              <a:rPr lang="es-MX" dirty="0" smtClean="0"/>
              <a:t>20 cm Distales pierden sus </a:t>
            </a:r>
            <a:r>
              <a:rPr lang="es-MX" dirty="0" err="1" smtClean="0"/>
              <a:t>haustras</a:t>
            </a:r>
            <a:r>
              <a:rPr lang="es-MX" dirty="0" smtClean="0"/>
              <a:t> y se contraen empujando materia fecal.</a:t>
            </a:r>
          </a:p>
          <a:p>
            <a:pPr lvl="1"/>
            <a:r>
              <a:rPr lang="es-MX" dirty="0" smtClean="0"/>
              <a:t>Inicia por los reflejos </a:t>
            </a:r>
            <a:r>
              <a:rPr lang="es-MX" dirty="0" err="1" smtClean="0"/>
              <a:t>Gastrocólico</a:t>
            </a:r>
            <a:r>
              <a:rPr lang="es-MX" dirty="0" smtClean="0"/>
              <a:t> y </a:t>
            </a:r>
            <a:r>
              <a:rPr lang="es-MX" dirty="0" err="1" smtClean="0"/>
              <a:t>Duodenocólico</a:t>
            </a:r>
            <a:r>
              <a:rPr lang="es-MX" dirty="0" smtClean="0"/>
              <a:t>.</a:t>
            </a:r>
          </a:p>
          <a:p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Defecación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790720"/>
            <a:ext cx="8153400" cy="4495800"/>
          </a:xfrm>
        </p:spPr>
        <p:txBody>
          <a:bodyPr/>
          <a:lstStyle/>
          <a:p>
            <a:r>
              <a:rPr lang="es-MX" dirty="0" smtClean="0"/>
              <a:t>Recto rara vez contiene heces</a:t>
            </a:r>
          </a:p>
          <a:p>
            <a:r>
              <a:rPr lang="es-MX" dirty="0" smtClean="0"/>
              <a:t>Movimiento de masa fuerza </a:t>
            </a:r>
            <a:r>
              <a:rPr lang="es-MX" dirty="0" smtClean="0">
                <a:sym typeface="Wingdings" pitchFamily="2" charset="2"/>
              </a:rPr>
              <a:t> penetración de heces en el recto  deseo de la defecación(reflejo)</a:t>
            </a:r>
          </a:p>
          <a:p>
            <a:r>
              <a:rPr lang="es-MX" dirty="0" smtClean="0">
                <a:sym typeface="Wingdings" pitchFamily="2" charset="2"/>
              </a:rPr>
              <a:t>La salida de la materia fecal es evitada por:</a:t>
            </a:r>
          </a:p>
          <a:p>
            <a:pPr lvl="1"/>
            <a:r>
              <a:rPr lang="es-MX" dirty="0" smtClean="0">
                <a:sym typeface="Wingdings" pitchFamily="2" charset="2"/>
              </a:rPr>
              <a:t>Esfínter anal interno  inmediatamente anterior al ano.</a:t>
            </a:r>
          </a:p>
          <a:p>
            <a:pPr lvl="1"/>
            <a:r>
              <a:rPr lang="es-MX" dirty="0" smtClean="0">
                <a:sym typeface="Wingdings" pitchFamily="2" charset="2"/>
              </a:rPr>
              <a:t>Esfínter anal externo  control voluntario  fibras del nervio pudendo.</a:t>
            </a:r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34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Reflejos de la defecación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857364"/>
            <a:ext cx="8153400" cy="4714908"/>
          </a:xfrm>
        </p:spPr>
        <p:txBody>
          <a:bodyPr>
            <a:normAutofit/>
          </a:bodyPr>
          <a:lstStyle/>
          <a:p>
            <a:r>
              <a:rPr lang="es-MX" sz="2000" dirty="0" smtClean="0"/>
              <a:t>Reflejo intrínseco </a:t>
            </a:r>
            <a:r>
              <a:rPr lang="es-MX" sz="2000" dirty="0" smtClean="0">
                <a:sym typeface="Wingdings" pitchFamily="2" charset="2"/>
              </a:rPr>
              <a:t> SNE de la pared rectal.</a:t>
            </a:r>
          </a:p>
          <a:p>
            <a:pPr lvl="1"/>
            <a:r>
              <a:rPr lang="es-MX" sz="2000" dirty="0" smtClean="0">
                <a:sym typeface="Wingdings" pitchFamily="2" charset="2"/>
              </a:rPr>
              <a:t>Heces en recto  Distensión  Señales aferentes  Plexo </a:t>
            </a:r>
            <a:r>
              <a:rPr lang="es-MX" sz="2000" dirty="0" err="1" smtClean="0">
                <a:sym typeface="Wingdings" pitchFamily="2" charset="2"/>
              </a:rPr>
              <a:t>mientérico</a:t>
            </a:r>
            <a:r>
              <a:rPr lang="es-MX" sz="2000" dirty="0" smtClean="0">
                <a:sym typeface="Wingdings" pitchFamily="2" charset="2"/>
              </a:rPr>
              <a:t>  Inicia </a:t>
            </a:r>
            <a:r>
              <a:rPr lang="es-MX" sz="2000" dirty="0" err="1" smtClean="0">
                <a:sym typeface="Wingdings" pitchFamily="2" charset="2"/>
              </a:rPr>
              <a:t>perístalsis</a:t>
            </a:r>
            <a:r>
              <a:rPr lang="es-MX" sz="2000" dirty="0" smtClean="0">
                <a:sym typeface="Wingdings" pitchFamily="2" charset="2"/>
              </a:rPr>
              <a:t>  Heces hacia el ano.</a:t>
            </a:r>
          </a:p>
          <a:p>
            <a:r>
              <a:rPr lang="es-MX" sz="2000" dirty="0" smtClean="0">
                <a:sym typeface="Wingdings" pitchFamily="2" charset="2"/>
              </a:rPr>
              <a:t>Reflejo parasimpático  Segmentos sacros de la médula.</a:t>
            </a:r>
          </a:p>
          <a:p>
            <a:pPr lvl="1"/>
            <a:r>
              <a:rPr lang="es-MX" sz="2000" dirty="0" smtClean="0">
                <a:sym typeface="Wingdings" pitchFamily="2" charset="2"/>
              </a:rPr>
              <a:t>Aumentan la intensidad de la onda peristáltica y relajan el esfínter del ano interno.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35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36</a:t>
            </a:fld>
            <a:endParaRPr lang="es-MX"/>
          </a:p>
        </p:txBody>
      </p:sp>
      <p:sp>
        <p:nvSpPr>
          <p:cNvPr id="12" name="11 CuadroTexto"/>
          <p:cNvSpPr txBox="1"/>
          <p:nvPr/>
        </p:nvSpPr>
        <p:spPr>
          <a:xfrm>
            <a:off x="6643702" y="592933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Gracias!!!  Ü</a:t>
            </a:r>
            <a:endParaRPr lang="es-MX" sz="3200" dirty="0"/>
          </a:p>
        </p:txBody>
      </p:sp>
      <p:pic>
        <p:nvPicPr>
          <p:cNvPr id="1026" name="Picture 2" descr="C:\Users\Jonathan\Downloads\10353721_10152485653250349_7076895294573330555_n.jpg"/>
          <p:cNvPicPr>
            <a:picLocks noChangeAspect="1" noChangeArrowheads="1"/>
          </p:cNvPicPr>
          <p:nvPr/>
        </p:nvPicPr>
        <p:blipFill>
          <a:blip r:embed="rId2" cstate="print"/>
          <a:srcRect l="10330" t="21665" r="13731" b="22798"/>
          <a:stretch>
            <a:fillRect/>
          </a:stretch>
        </p:blipFill>
        <p:spPr bwMode="auto">
          <a:xfrm>
            <a:off x="0" y="-1"/>
            <a:ext cx="9144000" cy="58715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Reflejo masticatorio 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612774" y="1600200"/>
          <a:ext cx="8245505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4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Deglución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s-MX" dirty="0" smtClean="0"/>
              <a:t>     Faringe </a:t>
            </a:r>
          </a:p>
          <a:p>
            <a:pPr algn="ctr">
              <a:buNone/>
            </a:pPr>
            <a:endParaRPr lang="es-MX" dirty="0" smtClean="0"/>
          </a:p>
          <a:p>
            <a:pPr>
              <a:buNone/>
            </a:pPr>
            <a:r>
              <a:rPr lang="es-MX" dirty="0" smtClean="0"/>
              <a:t>			Respiratoria              </a:t>
            </a:r>
            <a:r>
              <a:rPr lang="es-MX" dirty="0" err="1" smtClean="0"/>
              <a:t>Deglutatoria</a:t>
            </a:r>
            <a:r>
              <a:rPr lang="es-MX" dirty="0" smtClean="0"/>
              <a:t> </a:t>
            </a:r>
          </a:p>
          <a:p>
            <a:pPr>
              <a:buNone/>
            </a:pPr>
            <a:endParaRPr lang="es-MX" dirty="0" smtClean="0"/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Fase voluntaria.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Fase faríngea.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 smtClean="0"/>
              <a:t>Fase esofágica. </a:t>
            </a:r>
            <a:endParaRPr lang="es-MX" dirty="0"/>
          </a:p>
        </p:txBody>
      </p:sp>
      <p:cxnSp>
        <p:nvCxnSpPr>
          <p:cNvPr id="9" name="8 Conector recto de flecha"/>
          <p:cNvCxnSpPr/>
          <p:nvPr/>
        </p:nvCxnSpPr>
        <p:spPr>
          <a:xfrm rot="10800000" flipV="1">
            <a:off x="3643306" y="2143116"/>
            <a:ext cx="114300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4857752" y="2071678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1682" y="3571876"/>
            <a:ext cx="24150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5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Fase voluntaria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2000240"/>
            <a:ext cx="8153400" cy="4095760"/>
          </a:xfrm>
        </p:spPr>
        <p:txBody>
          <a:bodyPr>
            <a:normAutofit/>
          </a:bodyPr>
          <a:lstStyle/>
          <a:p>
            <a:r>
              <a:rPr lang="es-MX" sz="2000" dirty="0" smtClean="0"/>
              <a:t>Alimentos listos para la deglución.</a:t>
            </a:r>
          </a:p>
          <a:p>
            <a:r>
              <a:rPr lang="es-MX" sz="2000" dirty="0" smtClean="0"/>
              <a:t>Presión hacia arriba y hacia atrás de la lengua </a:t>
            </a:r>
            <a:r>
              <a:rPr lang="es-MX" sz="2000" dirty="0" smtClean="0">
                <a:sym typeface="Wingdings" pitchFamily="2" charset="2"/>
              </a:rPr>
              <a:t> Desplazamiento voluntario  Faringe.</a:t>
            </a:r>
          </a:p>
          <a:p>
            <a:r>
              <a:rPr lang="es-MX" sz="2000" dirty="0" smtClean="0">
                <a:sym typeface="Wingdings" pitchFamily="2" charset="2"/>
              </a:rPr>
              <a:t>A partir de aquí la deglución es automática.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Fase faríngea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291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MX" sz="2000" dirty="0" smtClean="0"/>
              <a:t>El paladar blando se eleva </a:t>
            </a:r>
            <a:r>
              <a:rPr lang="es-MX" sz="2000" dirty="0" smtClean="0">
                <a:sym typeface="Wingdings" pitchFamily="2" charset="2"/>
              </a:rPr>
              <a:t> tapar las coanas.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>
                <a:sym typeface="Wingdings" pitchFamily="2" charset="2"/>
              </a:rPr>
              <a:t>Los pliegues </a:t>
            </a:r>
            <a:r>
              <a:rPr lang="es-MX" sz="2000" dirty="0" err="1" smtClean="0">
                <a:sym typeface="Wingdings" pitchFamily="2" charset="2"/>
              </a:rPr>
              <a:t>palatofaríngeos</a:t>
            </a:r>
            <a:r>
              <a:rPr lang="es-MX" sz="2000" dirty="0" smtClean="0">
                <a:sym typeface="Wingdings" pitchFamily="2" charset="2"/>
              </a:rPr>
              <a:t> se superponen  Parte posterior de la faringe.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>
                <a:sym typeface="Wingdings" pitchFamily="2" charset="2"/>
              </a:rPr>
              <a:t>Cuerdas bucales y ligamentos  Cubren la entrada a la laringe.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>
                <a:sym typeface="Wingdings" pitchFamily="2" charset="2"/>
              </a:rPr>
              <a:t>Ascenso de la laringe  Aumenta el orificio del esófago.</a:t>
            </a:r>
          </a:p>
          <a:p>
            <a:pPr marL="834390" lvl="1" indent="-514350"/>
            <a:r>
              <a:rPr lang="es-MX" sz="2000" dirty="0" smtClean="0">
                <a:sym typeface="Wingdings" pitchFamily="2" charset="2"/>
              </a:rPr>
              <a:t>Zona </a:t>
            </a:r>
            <a:r>
              <a:rPr lang="es-MX" sz="2000" dirty="0" err="1" smtClean="0">
                <a:sym typeface="Wingdings" pitchFamily="2" charset="2"/>
              </a:rPr>
              <a:t>faringeoesofágica</a:t>
            </a:r>
            <a:r>
              <a:rPr lang="es-MX" sz="2000" dirty="0" smtClean="0">
                <a:sym typeface="Wingdings" pitchFamily="2" charset="2"/>
              </a:rPr>
              <a:t> </a:t>
            </a:r>
            <a:r>
              <a:rPr lang="es-MX" sz="2000" dirty="0" smtClean="0">
                <a:sym typeface="Wingdings" pitchFamily="2" charset="2"/>
              </a:rPr>
              <a:t> se relaja.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>
                <a:sym typeface="Wingdings" pitchFamily="2" charset="2"/>
              </a:rPr>
              <a:t>Se contrae la musculatura faríngea  Onda peristáltica.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Control nervioso de la fase </a:t>
            </a:r>
            <a:r>
              <a:rPr lang="es-MX" dirty="0" err="1" smtClean="0"/>
              <a:t>faringea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12648" y="1669504"/>
            <a:ext cx="8153400" cy="4495800"/>
          </a:xfrm>
        </p:spPr>
        <p:txBody>
          <a:bodyPr>
            <a:normAutofit/>
          </a:bodyPr>
          <a:lstStyle/>
          <a:p>
            <a:r>
              <a:rPr lang="es-MX" sz="2000" dirty="0" smtClean="0"/>
              <a:t>Impulsos sensitivos </a:t>
            </a:r>
            <a:r>
              <a:rPr lang="es-MX" sz="2000" dirty="0" smtClean="0">
                <a:sym typeface="Wingdings" pitchFamily="2" charset="2"/>
              </a:rPr>
              <a:t> Trigémino y glosofaríngeo  Bulbo raquídeo  Tracto solitario  Reciben impulsos Sensitivos de la boca.</a:t>
            </a:r>
          </a:p>
          <a:p>
            <a:r>
              <a:rPr lang="es-MX" sz="2000" dirty="0" smtClean="0">
                <a:sym typeface="Wingdings" pitchFamily="2" charset="2"/>
              </a:rPr>
              <a:t>Las áreas del bulbo y la protuberancia que controlan la deglución  Centro de la deglución.</a:t>
            </a:r>
          </a:p>
          <a:p>
            <a:r>
              <a:rPr lang="es-MX" sz="2000" dirty="0" smtClean="0">
                <a:sym typeface="Wingdings" pitchFamily="2" charset="2"/>
              </a:rPr>
              <a:t>Impulsos motores  Centro de la deglución  PC: V, IX, X, XII.</a:t>
            </a:r>
          </a:p>
          <a:p>
            <a:r>
              <a:rPr lang="es-MX" sz="2000" dirty="0" smtClean="0">
                <a:sym typeface="Wingdings" pitchFamily="2" charset="2"/>
              </a:rPr>
              <a:t>Fase faríngea de deglución  Centro de la deglución  Inhibe el centro respiratorio  6 </a:t>
            </a:r>
            <a:r>
              <a:rPr lang="es-MX" sz="2000" dirty="0" err="1" smtClean="0">
                <a:sym typeface="Wingdings" pitchFamily="2" charset="2"/>
              </a:rPr>
              <a:t>seg</a:t>
            </a:r>
            <a:r>
              <a:rPr lang="es-MX" sz="2000" dirty="0" smtClean="0">
                <a:sym typeface="Wingdings" pitchFamily="2" charset="2"/>
              </a:rPr>
              <a:t>.</a:t>
            </a:r>
            <a:endParaRPr lang="es-MX" sz="20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8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Fase esofágica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2000" dirty="0" smtClean="0"/>
              <a:t>Esófago: conducir los alimentos desde la faringe – </a:t>
            </a:r>
            <a:r>
              <a:rPr lang="es-MX" sz="2000" dirty="0" smtClean="0"/>
              <a:t>estómago</a:t>
            </a:r>
            <a:r>
              <a:rPr lang="es-MX" sz="2000" dirty="0" smtClean="0"/>
              <a:t>.</a:t>
            </a:r>
          </a:p>
          <a:p>
            <a:r>
              <a:rPr lang="es-MX" sz="2000" dirty="0" smtClean="0"/>
              <a:t>Movimientos peristálticos: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/>
              <a:t>Primario: Continuación de la onda faríngea (8-10 </a:t>
            </a:r>
            <a:r>
              <a:rPr lang="es-MX" sz="2000" dirty="0" err="1" smtClean="0"/>
              <a:t>seg</a:t>
            </a:r>
            <a:r>
              <a:rPr lang="es-MX" sz="2000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 smtClean="0"/>
              <a:t>Secundarias: Si la primera falla.</a:t>
            </a:r>
          </a:p>
          <a:p>
            <a:pPr marL="834390" lvl="1" indent="-514350"/>
            <a:r>
              <a:rPr lang="es-MX" sz="2000" dirty="0" smtClean="0"/>
              <a:t>Continua hasta su vaciamiento.</a:t>
            </a:r>
          </a:p>
          <a:p>
            <a:pPr marL="834390" lvl="1" indent="-514350"/>
            <a:r>
              <a:rPr lang="es-MX" sz="2000" dirty="0" smtClean="0"/>
              <a:t>SN </a:t>
            </a:r>
            <a:r>
              <a:rPr lang="es-MX" sz="2000" dirty="0" err="1" smtClean="0"/>
              <a:t>mientérico</a:t>
            </a:r>
            <a:r>
              <a:rPr lang="es-MX" sz="2000" dirty="0" smtClean="0"/>
              <a:t> </a:t>
            </a:r>
            <a:r>
              <a:rPr lang="es-MX" sz="2000" dirty="0" smtClean="0">
                <a:sym typeface="Wingdings" pitchFamily="2" charset="2"/>
              </a:rPr>
              <a:t> F. aferentes vágales  Bulbo  F. eferentes IX y X.</a:t>
            </a:r>
            <a:endParaRPr lang="es-MX" sz="2000" dirty="0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981EFCB-FA85-45AF-A761-CD84C43C3D57}" type="slidenum">
              <a:rPr lang="es-MX" smtClean="0"/>
              <a:pPr/>
              <a:t>9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587</TotalTime>
  <Words>1418</Words>
  <Application>Microsoft Office PowerPoint</Application>
  <PresentationFormat>Presentación en pantalla (4:3)</PresentationFormat>
  <Paragraphs>258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37" baseType="lpstr">
      <vt:lpstr>Intermedio</vt:lpstr>
      <vt:lpstr>PROPULSIÓN Y MEZCLA DE LOS ALIMENTOS EN EL TUBO DIGESTIVO</vt:lpstr>
      <vt:lpstr>Ingestión de los alimentos</vt:lpstr>
      <vt:lpstr>Masticación </vt:lpstr>
      <vt:lpstr>Reflejo masticatorio </vt:lpstr>
      <vt:lpstr>Deglución </vt:lpstr>
      <vt:lpstr>Fase voluntaria </vt:lpstr>
      <vt:lpstr>Fase faríngea </vt:lpstr>
      <vt:lpstr>Control nervioso de la fase faringea</vt:lpstr>
      <vt:lpstr>Fase esofágica </vt:lpstr>
      <vt:lpstr>Esfínter esofágico inferior </vt:lpstr>
      <vt:lpstr>Funciones motoras del estomago </vt:lpstr>
      <vt:lpstr>Función de almacén del estomago </vt:lpstr>
      <vt:lpstr>Mezcla y propulsión del estómago </vt:lpstr>
      <vt:lpstr>Quimo </vt:lpstr>
      <vt:lpstr>Contracciones de hambre </vt:lpstr>
      <vt:lpstr>Vaciamiento gástrico </vt:lpstr>
      <vt:lpstr>Misión del píloro</vt:lpstr>
      <vt:lpstr>Factores duodenales que inhiben el vaciamiento gástrico </vt:lpstr>
      <vt:lpstr>Regulación del vaciamiento gástrico </vt:lpstr>
      <vt:lpstr>Movimientos del intestino delgado </vt:lpstr>
      <vt:lpstr>Contracciones de mezcla </vt:lpstr>
      <vt:lpstr>Diapositiva 22</vt:lpstr>
      <vt:lpstr>Movimientos propulsivos </vt:lpstr>
      <vt:lpstr>Control del peristaltismo</vt:lpstr>
      <vt:lpstr>Diapositiva 25</vt:lpstr>
      <vt:lpstr>Diapositiva 26</vt:lpstr>
      <vt:lpstr>Acometida peristáltica </vt:lpstr>
      <vt:lpstr>Muscularis mucosae </vt:lpstr>
      <vt:lpstr>Formación de la válvula ileocecal </vt:lpstr>
      <vt:lpstr>Diapositiva 30</vt:lpstr>
      <vt:lpstr>Movimientos del colon </vt:lpstr>
      <vt:lpstr>Movimiento de mezcla </vt:lpstr>
      <vt:lpstr>Movimientos propulsivos </vt:lpstr>
      <vt:lpstr>Defecación </vt:lpstr>
      <vt:lpstr>Reflejos de la defecación </vt:lpstr>
      <vt:lpstr>Diapositiva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Capitulo 63  propulsión y mezcla de los alimentos en el tubo digestivo</dc:title>
  <dc:creator>Vicente</dc:creator>
  <cp:lastModifiedBy>Johnnathan</cp:lastModifiedBy>
  <cp:revision>52</cp:revision>
  <dcterms:created xsi:type="dcterms:W3CDTF">2011-04-08T01:29:16Z</dcterms:created>
  <dcterms:modified xsi:type="dcterms:W3CDTF">2014-08-08T12:48:47Z</dcterms:modified>
</cp:coreProperties>
</file>